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x="18288000" cy="10287000"/>
  <p:notesSz cx="6858000" cy="9144000"/>
  <p:embeddedFontLst>
    <p:embeddedFont>
      <p:font typeface="Poppins" charset="1" panose="00000500000000000000"/>
      <p:regular r:id="rId21"/>
    </p:embeddedFont>
    <p:embeddedFont>
      <p:font typeface="Poppins Bold" charset="1" panose="00000800000000000000"/>
      <p:regular r:id="rId22"/>
    </p:embeddedFont>
    <p:embeddedFont>
      <p:font typeface="Biski" charset="1" panose="00000000000000000000"/>
      <p:regular r:id="rId23"/>
    </p:embeddedFont>
    <p:embeddedFont>
      <p:font typeface="Biski Bold" charset="1" panose="00000000000000000000"/>
      <p:regular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4.png" Type="http://schemas.openxmlformats.org/officeDocument/2006/relationships/image"/><Relationship Id="rId5" Target="../media/image15.svg" Type="http://schemas.openxmlformats.org/officeDocument/2006/relationships/image"/><Relationship Id="rId6" Target="../media/image17.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4.png" Type="http://schemas.openxmlformats.org/officeDocument/2006/relationships/image"/><Relationship Id="rId5" Target="../media/image15.svg" Type="http://schemas.openxmlformats.org/officeDocument/2006/relationships/image"/><Relationship Id="rId6" Target="../media/image18.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4.png" Type="http://schemas.openxmlformats.org/officeDocument/2006/relationships/image"/><Relationship Id="rId5" Target="../media/image15.svg" Type="http://schemas.openxmlformats.org/officeDocument/2006/relationships/image"/><Relationship Id="rId6" Target="../media/image19.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 Id="rId6" Target="../media/image20.png" Type="http://schemas.openxmlformats.org/officeDocument/2006/relationships/image"/><Relationship Id="rId7" Target="../media/image21.png" Type="http://schemas.openxmlformats.org/officeDocument/2006/relationships/image"/><Relationship Id="rId8" Target="../media/image22.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sv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 Id="rId6" Target="../media/image25.png" Type="http://schemas.openxmlformats.org/officeDocument/2006/relationships/image"/><Relationship Id="rId7" Target="../media/image26.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sv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 Id="rId6" Target="../media/image25.png" Type="http://schemas.openxmlformats.org/officeDocument/2006/relationships/image"/><Relationship Id="rId7" Target="../media/image26.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8.jpe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 Id="rId6" Target="../media/image9.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 Id="rId6" Target="https://www.kaggle.com/datasets/vipoooool/new-plant-diseases-dataset" TargetMode="External" Type="http://schemas.openxmlformats.org/officeDocument/2006/relationships/hyperlink"/><Relationship Id="rId7" Target="../media/image10.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 Id="rId6" Target="../media/image11.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 Id="rId6" Target="../media/image12.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 Id="rId6" Target="../media/image13.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4.png" Type="http://schemas.openxmlformats.org/officeDocument/2006/relationships/image"/><Relationship Id="rId5" Target="../media/image15.svg" Type="http://schemas.openxmlformats.org/officeDocument/2006/relationships/image"/><Relationship Id="rId6" Target="../media/image16.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5719499" y="1028700"/>
            <a:ext cx="1539801" cy="881886"/>
          </a:xfrm>
          <a:custGeom>
            <a:avLst/>
            <a:gdLst/>
            <a:ahLst/>
            <a:cxnLst/>
            <a:rect r="r" b="b" t="t" l="l"/>
            <a:pathLst>
              <a:path h="881886" w="1539801">
                <a:moveTo>
                  <a:pt x="0" y="0"/>
                </a:moveTo>
                <a:lnTo>
                  <a:pt x="1539801" y="0"/>
                </a:lnTo>
                <a:lnTo>
                  <a:pt x="1539801" y="881886"/>
                </a:lnTo>
                <a:lnTo>
                  <a:pt x="0" y="88188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28700" y="1028700"/>
            <a:ext cx="1014835" cy="1014835"/>
          </a:xfrm>
          <a:custGeom>
            <a:avLst/>
            <a:gdLst/>
            <a:ahLst/>
            <a:cxnLst/>
            <a:rect r="r" b="b" t="t" l="l"/>
            <a:pathLst>
              <a:path h="1014835" w="1014835">
                <a:moveTo>
                  <a:pt x="0" y="0"/>
                </a:moveTo>
                <a:lnTo>
                  <a:pt x="1014835" y="0"/>
                </a:lnTo>
                <a:lnTo>
                  <a:pt x="1014835" y="1014835"/>
                </a:lnTo>
                <a:lnTo>
                  <a:pt x="0" y="101483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4543996" y="2093399"/>
            <a:ext cx="9200008" cy="4635452"/>
          </a:xfrm>
          <a:prstGeom prst="rect">
            <a:avLst/>
          </a:prstGeom>
        </p:spPr>
        <p:txBody>
          <a:bodyPr anchor="t" rtlCol="false" tIns="0" lIns="0" bIns="0" rIns="0">
            <a:spAutoFit/>
          </a:bodyPr>
          <a:lstStyle/>
          <a:p>
            <a:pPr algn="ctr">
              <a:lnSpc>
                <a:spcPts val="9102"/>
              </a:lnSpc>
            </a:pPr>
            <a:r>
              <a:rPr lang="en-US" sz="6501">
                <a:solidFill>
                  <a:srgbClr val="0FA958"/>
                </a:solidFill>
                <a:latin typeface="Poppins"/>
                <a:ea typeface="Poppins"/>
                <a:cs typeface="Poppins"/>
                <a:sym typeface="Poppins"/>
              </a:rPr>
              <a:t>PLANT LEAF DISEASE DETECTION USING CONVOLUTIONAL</a:t>
            </a:r>
          </a:p>
          <a:p>
            <a:pPr algn="ctr">
              <a:lnSpc>
                <a:spcPts val="9102"/>
              </a:lnSpc>
            </a:pPr>
            <a:r>
              <a:rPr lang="en-US" sz="6501">
                <a:solidFill>
                  <a:srgbClr val="0FA958"/>
                </a:solidFill>
                <a:latin typeface="Poppins"/>
                <a:ea typeface="Poppins"/>
                <a:cs typeface="Poppins"/>
                <a:sym typeface="Poppins"/>
              </a:rPr>
              <a:t>NEURAL NETWORKS</a:t>
            </a:r>
          </a:p>
        </p:txBody>
      </p:sp>
      <p:sp>
        <p:nvSpPr>
          <p:cNvPr name="TextBox 5" id="5"/>
          <p:cNvSpPr txBox="true"/>
          <p:nvPr/>
        </p:nvSpPr>
        <p:spPr>
          <a:xfrm rot="0">
            <a:off x="11388596" y="8715375"/>
            <a:ext cx="5685854" cy="542925"/>
          </a:xfrm>
          <a:prstGeom prst="rect">
            <a:avLst/>
          </a:prstGeom>
        </p:spPr>
        <p:txBody>
          <a:bodyPr anchor="t" rtlCol="false" tIns="0" lIns="0" bIns="0" rIns="0">
            <a:spAutoFit/>
          </a:bodyPr>
          <a:lstStyle/>
          <a:p>
            <a:pPr algn="r">
              <a:lnSpc>
                <a:spcPts val="4200"/>
              </a:lnSpc>
            </a:pPr>
            <a:r>
              <a:rPr lang="en-US" b="true" sz="3000">
                <a:solidFill>
                  <a:srgbClr val="363336"/>
                </a:solidFill>
                <a:latin typeface="Poppins Bold"/>
                <a:ea typeface="Poppins Bold"/>
                <a:cs typeface="Poppins Bold"/>
                <a:sym typeface="Poppins Bold"/>
              </a:rPr>
              <a:t>Presented by Team 13</a:t>
            </a:r>
          </a:p>
        </p:txBody>
      </p:sp>
      <p:sp>
        <p:nvSpPr>
          <p:cNvPr name="TextBox 6" id="6"/>
          <p:cNvSpPr txBox="true"/>
          <p:nvPr/>
        </p:nvSpPr>
        <p:spPr>
          <a:xfrm rot="0">
            <a:off x="1536118" y="8715375"/>
            <a:ext cx="3515296" cy="542925"/>
          </a:xfrm>
          <a:prstGeom prst="rect">
            <a:avLst/>
          </a:prstGeom>
        </p:spPr>
        <p:txBody>
          <a:bodyPr anchor="t" rtlCol="false" tIns="0" lIns="0" bIns="0" rIns="0">
            <a:spAutoFit/>
          </a:bodyPr>
          <a:lstStyle/>
          <a:p>
            <a:pPr algn="l">
              <a:lnSpc>
                <a:spcPts val="4200"/>
              </a:lnSpc>
            </a:pPr>
            <a:r>
              <a:rPr lang="en-US" sz="3000" b="true">
                <a:solidFill>
                  <a:srgbClr val="363336"/>
                </a:solidFill>
                <a:latin typeface="Poppins Bold"/>
                <a:ea typeface="Poppins Bold"/>
                <a:cs typeface="Poppins Bold"/>
                <a:sym typeface="Poppins Bold"/>
              </a:rPr>
              <a:t>CS 417</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8700" y="1028700"/>
            <a:ext cx="875108" cy="875108"/>
          </a:xfrm>
          <a:custGeom>
            <a:avLst/>
            <a:gdLst/>
            <a:ahLst/>
            <a:cxnLst/>
            <a:rect r="r" b="b" t="t" l="l"/>
            <a:pathLst>
              <a:path h="875108" w="875108">
                <a:moveTo>
                  <a:pt x="0" y="0"/>
                </a:moveTo>
                <a:lnTo>
                  <a:pt x="875108" y="0"/>
                </a:lnTo>
                <a:lnTo>
                  <a:pt x="875108" y="875108"/>
                </a:lnTo>
                <a:lnTo>
                  <a:pt x="0" y="87510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028700" y="3857653"/>
            <a:ext cx="7575450" cy="5400647"/>
            <a:chOff x="0" y="0"/>
            <a:chExt cx="1995180" cy="1422393"/>
          </a:xfrm>
        </p:grpSpPr>
        <p:sp>
          <p:nvSpPr>
            <p:cNvPr name="Freeform 4" id="4"/>
            <p:cNvSpPr/>
            <p:nvPr/>
          </p:nvSpPr>
          <p:spPr>
            <a:xfrm flipH="false" flipV="false" rot="0">
              <a:off x="0" y="0"/>
              <a:ext cx="1995180" cy="1422393"/>
            </a:xfrm>
            <a:custGeom>
              <a:avLst/>
              <a:gdLst/>
              <a:ahLst/>
              <a:cxnLst/>
              <a:rect r="r" b="b" t="t" l="l"/>
              <a:pathLst>
                <a:path h="1422393" w="1995180">
                  <a:moveTo>
                    <a:pt x="52121" y="0"/>
                  </a:moveTo>
                  <a:lnTo>
                    <a:pt x="1943060" y="0"/>
                  </a:lnTo>
                  <a:cubicBezTo>
                    <a:pt x="1971845" y="0"/>
                    <a:pt x="1995180" y="23335"/>
                    <a:pt x="1995180" y="52121"/>
                  </a:cubicBezTo>
                  <a:lnTo>
                    <a:pt x="1995180" y="1370272"/>
                  </a:lnTo>
                  <a:cubicBezTo>
                    <a:pt x="1995180" y="1384095"/>
                    <a:pt x="1989689" y="1397352"/>
                    <a:pt x="1979915" y="1407127"/>
                  </a:cubicBezTo>
                  <a:cubicBezTo>
                    <a:pt x="1970140" y="1416901"/>
                    <a:pt x="1956883" y="1422393"/>
                    <a:pt x="1943060" y="1422393"/>
                  </a:cubicBezTo>
                  <a:lnTo>
                    <a:pt x="52121" y="1422393"/>
                  </a:lnTo>
                  <a:cubicBezTo>
                    <a:pt x="23335" y="1422393"/>
                    <a:pt x="0" y="1399058"/>
                    <a:pt x="0" y="1370272"/>
                  </a:cubicBezTo>
                  <a:lnTo>
                    <a:pt x="0" y="52121"/>
                  </a:lnTo>
                  <a:cubicBezTo>
                    <a:pt x="0" y="23335"/>
                    <a:pt x="23335" y="0"/>
                    <a:pt x="52121" y="0"/>
                  </a:cubicBezTo>
                  <a:close/>
                </a:path>
              </a:pathLst>
            </a:custGeom>
            <a:solidFill>
              <a:srgbClr val="F4F4F4"/>
            </a:solidFill>
          </p:spPr>
        </p:sp>
        <p:sp>
          <p:nvSpPr>
            <p:cNvPr name="TextBox 5" id="5"/>
            <p:cNvSpPr txBox="true"/>
            <p:nvPr/>
          </p:nvSpPr>
          <p:spPr>
            <a:xfrm>
              <a:off x="0" y="-295275"/>
              <a:ext cx="1995180" cy="1717668"/>
            </a:xfrm>
            <a:prstGeom prst="rect">
              <a:avLst/>
            </a:prstGeom>
          </p:spPr>
          <p:txBody>
            <a:bodyPr anchor="ctr" rtlCol="false" tIns="50800" lIns="50800" bIns="50800" rIns="50800"/>
            <a:lstStyle/>
            <a:p>
              <a:pPr algn="ctr">
                <a:lnSpc>
                  <a:spcPts val="3919"/>
                </a:lnSpc>
              </a:pPr>
            </a:p>
            <a:p>
              <a:pPr algn="ctr">
                <a:lnSpc>
                  <a:spcPts val="3919"/>
                </a:lnSpc>
                <a:spcBef>
                  <a:spcPct val="0"/>
                </a:spcBef>
              </a:pPr>
              <a:r>
                <a:rPr lang="en-US" sz="2799">
                  <a:solidFill>
                    <a:srgbClr val="000000"/>
                  </a:solidFill>
                  <a:latin typeface="Biski"/>
                  <a:ea typeface="Biski"/>
                  <a:cs typeface="Biski"/>
                  <a:sym typeface="Biski"/>
                </a:rPr>
                <a:t>The Cross-Entropy Loss showed a consistent downward trend, stabilizing at a value of ~0.32 for the validation set. This sharp decrease demonstrates the effectiveness of the Adam Optimizer in minimizing prediction errors. The stability of the validation loss confirms that the model learned robust features rather than memorizing the training data.</a:t>
              </a:r>
            </a:p>
          </p:txBody>
        </p:sp>
      </p:grpSp>
      <p:grpSp>
        <p:nvGrpSpPr>
          <p:cNvPr name="Group 6" id="6"/>
          <p:cNvGrpSpPr/>
          <p:nvPr/>
        </p:nvGrpSpPr>
        <p:grpSpPr>
          <a:xfrm rot="0">
            <a:off x="9683850" y="2766521"/>
            <a:ext cx="7575450" cy="6491779"/>
            <a:chOff x="0" y="0"/>
            <a:chExt cx="1995180" cy="1709769"/>
          </a:xfrm>
        </p:grpSpPr>
        <p:sp>
          <p:nvSpPr>
            <p:cNvPr name="Freeform 7" id="7"/>
            <p:cNvSpPr/>
            <p:nvPr/>
          </p:nvSpPr>
          <p:spPr>
            <a:xfrm flipH="false" flipV="false" rot="0">
              <a:off x="0" y="0"/>
              <a:ext cx="1995180" cy="1709769"/>
            </a:xfrm>
            <a:custGeom>
              <a:avLst/>
              <a:gdLst/>
              <a:ahLst/>
              <a:cxnLst/>
              <a:rect r="r" b="b" t="t" l="l"/>
              <a:pathLst>
                <a:path h="1709769" w="1995180">
                  <a:moveTo>
                    <a:pt x="52121" y="0"/>
                  </a:moveTo>
                  <a:lnTo>
                    <a:pt x="1943060" y="0"/>
                  </a:lnTo>
                  <a:cubicBezTo>
                    <a:pt x="1971845" y="0"/>
                    <a:pt x="1995180" y="23335"/>
                    <a:pt x="1995180" y="52121"/>
                  </a:cubicBezTo>
                  <a:lnTo>
                    <a:pt x="1995180" y="1657648"/>
                  </a:lnTo>
                  <a:cubicBezTo>
                    <a:pt x="1995180" y="1686434"/>
                    <a:pt x="1971845" y="1709769"/>
                    <a:pt x="1943060" y="1709769"/>
                  </a:cubicBezTo>
                  <a:lnTo>
                    <a:pt x="52121" y="1709769"/>
                  </a:lnTo>
                  <a:cubicBezTo>
                    <a:pt x="23335" y="1709769"/>
                    <a:pt x="0" y="1686434"/>
                    <a:pt x="0" y="1657648"/>
                  </a:cubicBezTo>
                  <a:lnTo>
                    <a:pt x="0" y="52121"/>
                  </a:lnTo>
                  <a:cubicBezTo>
                    <a:pt x="0" y="23335"/>
                    <a:pt x="23335" y="0"/>
                    <a:pt x="52121" y="0"/>
                  </a:cubicBezTo>
                  <a:close/>
                </a:path>
              </a:pathLst>
            </a:custGeom>
            <a:solidFill>
              <a:srgbClr val="F4F4F4"/>
            </a:solidFill>
          </p:spPr>
        </p:sp>
        <p:sp>
          <p:nvSpPr>
            <p:cNvPr name="TextBox 8" id="8"/>
            <p:cNvSpPr txBox="true"/>
            <p:nvPr/>
          </p:nvSpPr>
          <p:spPr>
            <a:xfrm>
              <a:off x="0" y="-38100"/>
              <a:ext cx="1995180" cy="1747869"/>
            </a:xfrm>
            <a:prstGeom prst="rect">
              <a:avLst/>
            </a:prstGeom>
          </p:spPr>
          <p:txBody>
            <a:bodyPr anchor="ctr" rtlCol="false" tIns="50800" lIns="50800" bIns="50800" rIns="50800"/>
            <a:lstStyle/>
            <a:p>
              <a:pPr algn="ctr">
                <a:lnSpc>
                  <a:spcPts val="2659"/>
                </a:lnSpc>
                <a:spcBef>
                  <a:spcPct val="0"/>
                </a:spcBef>
              </a:pPr>
            </a:p>
          </p:txBody>
        </p:sp>
      </p:grpSp>
      <p:sp>
        <p:nvSpPr>
          <p:cNvPr name="Freeform 9" id="9"/>
          <p:cNvSpPr/>
          <p:nvPr/>
        </p:nvSpPr>
        <p:spPr>
          <a:xfrm flipH="false" flipV="false" rot="0">
            <a:off x="16384192" y="1028700"/>
            <a:ext cx="875108" cy="875108"/>
          </a:xfrm>
          <a:custGeom>
            <a:avLst/>
            <a:gdLst/>
            <a:ahLst/>
            <a:cxnLst/>
            <a:rect r="r" b="b" t="t" l="l"/>
            <a:pathLst>
              <a:path h="875108" w="875108">
                <a:moveTo>
                  <a:pt x="0" y="0"/>
                </a:moveTo>
                <a:lnTo>
                  <a:pt x="875108" y="0"/>
                </a:lnTo>
                <a:lnTo>
                  <a:pt x="875108" y="875108"/>
                </a:lnTo>
                <a:lnTo>
                  <a:pt x="0" y="87510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10327774" y="3192328"/>
            <a:ext cx="6287602" cy="5640166"/>
          </a:xfrm>
          <a:custGeom>
            <a:avLst/>
            <a:gdLst/>
            <a:ahLst/>
            <a:cxnLst/>
            <a:rect r="r" b="b" t="t" l="l"/>
            <a:pathLst>
              <a:path h="5640166" w="6287602">
                <a:moveTo>
                  <a:pt x="0" y="0"/>
                </a:moveTo>
                <a:lnTo>
                  <a:pt x="6287602" y="0"/>
                </a:lnTo>
                <a:lnTo>
                  <a:pt x="6287602" y="5640165"/>
                </a:lnTo>
                <a:lnTo>
                  <a:pt x="0" y="5640165"/>
                </a:lnTo>
                <a:lnTo>
                  <a:pt x="0" y="0"/>
                </a:lnTo>
                <a:close/>
              </a:path>
            </a:pathLst>
          </a:custGeom>
          <a:blipFill>
            <a:blip r:embed="rId6"/>
            <a:stretch>
              <a:fillRect l="0" t="0" r="0" b="0"/>
            </a:stretch>
          </a:blipFill>
        </p:spPr>
      </p:sp>
      <p:sp>
        <p:nvSpPr>
          <p:cNvPr name="TextBox 11" id="11"/>
          <p:cNvSpPr txBox="true"/>
          <p:nvPr/>
        </p:nvSpPr>
        <p:spPr>
          <a:xfrm rot="0">
            <a:off x="2093356" y="771525"/>
            <a:ext cx="4632777" cy="1595748"/>
          </a:xfrm>
          <a:prstGeom prst="rect">
            <a:avLst/>
          </a:prstGeom>
        </p:spPr>
        <p:txBody>
          <a:bodyPr anchor="t" rtlCol="false" tIns="0" lIns="0" bIns="0" rIns="0">
            <a:spAutoFit/>
          </a:bodyPr>
          <a:lstStyle/>
          <a:p>
            <a:pPr algn="l">
              <a:lnSpc>
                <a:spcPts val="12320"/>
              </a:lnSpc>
            </a:pPr>
            <a:r>
              <a:rPr lang="en-US" sz="8800">
                <a:solidFill>
                  <a:srgbClr val="0FA958"/>
                </a:solidFill>
                <a:latin typeface="Poppins"/>
                <a:ea typeface="Poppins"/>
                <a:cs typeface="Poppins"/>
                <a:sym typeface="Poppins"/>
              </a:rPr>
              <a:t>RESULTS</a:t>
            </a:r>
          </a:p>
        </p:txBody>
      </p:sp>
      <p:sp>
        <p:nvSpPr>
          <p:cNvPr name="TextBox 12" id="12"/>
          <p:cNvSpPr txBox="true"/>
          <p:nvPr/>
        </p:nvSpPr>
        <p:spPr>
          <a:xfrm rot="0">
            <a:off x="1319426" y="3094708"/>
            <a:ext cx="2343844" cy="574616"/>
          </a:xfrm>
          <a:prstGeom prst="rect">
            <a:avLst/>
          </a:prstGeom>
        </p:spPr>
        <p:txBody>
          <a:bodyPr anchor="t" rtlCol="false" tIns="0" lIns="0" bIns="0" rIns="0">
            <a:spAutoFit/>
          </a:bodyPr>
          <a:lstStyle/>
          <a:p>
            <a:pPr algn="l">
              <a:lnSpc>
                <a:spcPts val="4553"/>
              </a:lnSpc>
            </a:pPr>
            <a:r>
              <a:rPr lang="en-US" sz="3252">
                <a:solidFill>
                  <a:srgbClr val="0FA958"/>
                </a:solidFill>
                <a:latin typeface="Poppins"/>
                <a:ea typeface="Poppins"/>
                <a:cs typeface="Poppins"/>
                <a:sym typeface="Poppins"/>
              </a:rPr>
              <a:t>LOSS</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8700" y="1028700"/>
            <a:ext cx="875108" cy="875108"/>
          </a:xfrm>
          <a:custGeom>
            <a:avLst/>
            <a:gdLst/>
            <a:ahLst/>
            <a:cxnLst/>
            <a:rect r="r" b="b" t="t" l="l"/>
            <a:pathLst>
              <a:path h="875108" w="875108">
                <a:moveTo>
                  <a:pt x="0" y="0"/>
                </a:moveTo>
                <a:lnTo>
                  <a:pt x="875108" y="0"/>
                </a:lnTo>
                <a:lnTo>
                  <a:pt x="875108" y="875108"/>
                </a:lnTo>
                <a:lnTo>
                  <a:pt x="0" y="87510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028700" y="3857653"/>
            <a:ext cx="7575450" cy="5755638"/>
            <a:chOff x="0" y="0"/>
            <a:chExt cx="1995180" cy="1515888"/>
          </a:xfrm>
        </p:grpSpPr>
        <p:sp>
          <p:nvSpPr>
            <p:cNvPr name="Freeform 4" id="4"/>
            <p:cNvSpPr/>
            <p:nvPr/>
          </p:nvSpPr>
          <p:spPr>
            <a:xfrm flipH="false" flipV="false" rot="0">
              <a:off x="0" y="0"/>
              <a:ext cx="1995180" cy="1515888"/>
            </a:xfrm>
            <a:custGeom>
              <a:avLst/>
              <a:gdLst/>
              <a:ahLst/>
              <a:cxnLst/>
              <a:rect r="r" b="b" t="t" l="l"/>
              <a:pathLst>
                <a:path h="1515888" w="1995180">
                  <a:moveTo>
                    <a:pt x="52121" y="0"/>
                  </a:moveTo>
                  <a:lnTo>
                    <a:pt x="1943060" y="0"/>
                  </a:lnTo>
                  <a:cubicBezTo>
                    <a:pt x="1971845" y="0"/>
                    <a:pt x="1995180" y="23335"/>
                    <a:pt x="1995180" y="52121"/>
                  </a:cubicBezTo>
                  <a:lnTo>
                    <a:pt x="1995180" y="1463767"/>
                  </a:lnTo>
                  <a:cubicBezTo>
                    <a:pt x="1995180" y="1492553"/>
                    <a:pt x="1971845" y="1515888"/>
                    <a:pt x="1943060" y="1515888"/>
                  </a:cubicBezTo>
                  <a:lnTo>
                    <a:pt x="52121" y="1515888"/>
                  </a:lnTo>
                  <a:cubicBezTo>
                    <a:pt x="23335" y="1515888"/>
                    <a:pt x="0" y="1492553"/>
                    <a:pt x="0" y="1463767"/>
                  </a:cubicBezTo>
                  <a:lnTo>
                    <a:pt x="0" y="52121"/>
                  </a:lnTo>
                  <a:cubicBezTo>
                    <a:pt x="0" y="23335"/>
                    <a:pt x="23335" y="0"/>
                    <a:pt x="52121" y="0"/>
                  </a:cubicBezTo>
                  <a:close/>
                </a:path>
              </a:pathLst>
            </a:custGeom>
            <a:solidFill>
              <a:srgbClr val="F4F4F4"/>
            </a:solidFill>
          </p:spPr>
        </p:sp>
        <p:sp>
          <p:nvSpPr>
            <p:cNvPr name="TextBox 5" id="5"/>
            <p:cNvSpPr txBox="true"/>
            <p:nvPr/>
          </p:nvSpPr>
          <p:spPr>
            <a:xfrm>
              <a:off x="0" y="-295275"/>
              <a:ext cx="1995180" cy="1811163"/>
            </a:xfrm>
            <a:prstGeom prst="rect">
              <a:avLst/>
            </a:prstGeom>
          </p:spPr>
          <p:txBody>
            <a:bodyPr anchor="ctr" rtlCol="false" tIns="50800" lIns="50800" bIns="50800" rIns="50800"/>
            <a:lstStyle/>
            <a:p>
              <a:pPr algn="ctr">
                <a:lnSpc>
                  <a:spcPts val="3919"/>
                </a:lnSpc>
              </a:pPr>
            </a:p>
            <a:p>
              <a:pPr algn="ctr">
                <a:lnSpc>
                  <a:spcPts val="3919"/>
                </a:lnSpc>
                <a:spcBef>
                  <a:spcPct val="0"/>
                </a:spcBef>
              </a:pPr>
              <a:r>
                <a:rPr lang="en-US" sz="2799">
                  <a:solidFill>
                    <a:srgbClr val="000000"/>
                  </a:solidFill>
                  <a:latin typeface="Biski"/>
                  <a:ea typeface="Biski"/>
                  <a:cs typeface="Biski"/>
                  <a:sym typeface="Biski"/>
                </a:rPr>
                <a:t>The heatmap displays a strong diagonal dominance, representing correct predictions across the majority of the 38 classes. However, we observed some confusion specifically among Tomato diseases (e.g., Target Spot vs. Spider Mites) due to their high visual similarity. Despite these challenging cases, the model maintained high precision for distinct crops like Corn and Apple</a:t>
              </a:r>
            </a:p>
          </p:txBody>
        </p:sp>
      </p:grpSp>
      <p:grpSp>
        <p:nvGrpSpPr>
          <p:cNvPr name="Group 6" id="6"/>
          <p:cNvGrpSpPr/>
          <p:nvPr/>
        </p:nvGrpSpPr>
        <p:grpSpPr>
          <a:xfrm rot="0">
            <a:off x="9683850" y="2766521"/>
            <a:ext cx="7575450" cy="6491779"/>
            <a:chOff x="0" y="0"/>
            <a:chExt cx="1995180" cy="1709769"/>
          </a:xfrm>
        </p:grpSpPr>
        <p:sp>
          <p:nvSpPr>
            <p:cNvPr name="Freeform 7" id="7"/>
            <p:cNvSpPr/>
            <p:nvPr/>
          </p:nvSpPr>
          <p:spPr>
            <a:xfrm flipH="false" flipV="false" rot="0">
              <a:off x="0" y="0"/>
              <a:ext cx="1995180" cy="1709769"/>
            </a:xfrm>
            <a:custGeom>
              <a:avLst/>
              <a:gdLst/>
              <a:ahLst/>
              <a:cxnLst/>
              <a:rect r="r" b="b" t="t" l="l"/>
              <a:pathLst>
                <a:path h="1709769" w="1995180">
                  <a:moveTo>
                    <a:pt x="52121" y="0"/>
                  </a:moveTo>
                  <a:lnTo>
                    <a:pt x="1943060" y="0"/>
                  </a:lnTo>
                  <a:cubicBezTo>
                    <a:pt x="1971845" y="0"/>
                    <a:pt x="1995180" y="23335"/>
                    <a:pt x="1995180" y="52121"/>
                  </a:cubicBezTo>
                  <a:lnTo>
                    <a:pt x="1995180" y="1657648"/>
                  </a:lnTo>
                  <a:cubicBezTo>
                    <a:pt x="1995180" y="1686434"/>
                    <a:pt x="1971845" y="1709769"/>
                    <a:pt x="1943060" y="1709769"/>
                  </a:cubicBezTo>
                  <a:lnTo>
                    <a:pt x="52121" y="1709769"/>
                  </a:lnTo>
                  <a:cubicBezTo>
                    <a:pt x="23335" y="1709769"/>
                    <a:pt x="0" y="1686434"/>
                    <a:pt x="0" y="1657648"/>
                  </a:cubicBezTo>
                  <a:lnTo>
                    <a:pt x="0" y="52121"/>
                  </a:lnTo>
                  <a:cubicBezTo>
                    <a:pt x="0" y="23335"/>
                    <a:pt x="23335" y="0"/>
                    <a:pt x="52121" y="0"/>
                  </a:cubicBezTo>
                  <a:close/>
                </a:path>
              </a:pathLst>
            </a:custGeom>
            <a:solidFill>
              <a:srgbClr val="F4F4F4"/>
            </a:solidFill>
          </p:spPr>
        </p:sp>
        <p:sp>
          <p:nvSpPr>
            <p:cNvPr name="TextBox 8" id="8"/>
            <p:cNvSpPr txBox="true"/>
            <p:nvPr/>
          </p:nvSpPr>
          <p:spPr>
            <a:xfrm>
              <a:off x="0" y="-38100"/>
              <a:ext cx="1995180" cy="1747869"/>
            </a:xfrm>
            <a:prstGeom prst="rect">
              <a:avLst/>
            </a:prstGeom>
          </p:spPr>
          <p:txBody>
            <a:bodyPr anchor="ctr" rtlCol="false" tIns="50800" lIns="50800" bIns="50800" rIns="50800"/>
            <a:lstStyle/>
            <a:p>
              <a:pPr algn="ctr">
                <a:lnSpc>
                  <a:spcPts val="2659"/>
                </a:lnSpc>
                <a:spcBef>
                  <a:spcPct val="0"/>
                </a:spcBef>
              </a:pPr>
            </a:p>
          </p:txBody>
        </p:sp>
      </p:grpSp>
      <p:sp>
        <p:nvSpPr>
          <p:cNvPr name="Freeform 9" id="9"/>
          <p:cNvSpPr/>
          <p:nvPr/>
        </p:nvSpPr>
        <p:spPr>
          <a:xfrm flipH="false" flipV="false" rot="0">
            <a:off x="16384192" y="1028700"/>
            <a:ext cx="875108" cy="875108"/>
          </a:xfrm>
          <a:custGeom>
            <a:avLst/>
            <a:gdLst/>
            <a:ahLst/>
            <a:cxnLst/>
            <a:rect r="r" b="b" t="t" l="l"/>
            <a:pathLst>
              <a:path h="875108" w="875108">
                <a:moveTo>
                  <a:pt x="0" y="0"/>
                </a:moveTo>
                <a:lnTo>
                  <a:pt x="875108" y="0"/>
                </a:lnTo>
                <a:lnTo>
                  <a:pt x="875108" y="875108"/>
                </a:lnTo>
                <a:lnTo>
                  <a:pt x="0" y="87510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10511873" y="3052709"/>
            <a:ext cx="5919404" cy="5919404"/>
          </a:xfrm>
          <a:custGeom>
            <a:avLst/>
            <a:gdLst/>
            <a:ahLst/>
            <a:cxnLst/>
            <a:rect r="r" b="b" t="t" l="l"/>
            <a:pathLst>
              <a:path h="5919404" w="5919404">
                <a:moveTo>
                  <a:pt x="0" y="0"/>
                </a:moveTo>
                <a:lnTo>
                  <a:pt x="5919404" y="0"/>
                </a:lnTo>
                <a:lnTo>
                  <a:pt x="5919404" y="5919404"/>
                </a:lnTo>
                <a:lnTo>
                  <a:pt x="0" y="5919404"/>
                </a:lnTo>
                <a:lnTo>
                  <a:pt x="0" y="0"/>
                </a:lnTo>
                <a:close/>
              </a:path>
            </a:pathLst>
          </a:custGeom>
          <a:blipFill>
            <a:blip r:embed="rId6"/>
            <a:stretch>
              <a:fillRect l="0" t="0" r="0" b="0"/>
            </a:stretch>
          </a:blipFill>
        </p:spPr>
      </p:sp>
      <p:sp>
        <p:nvSpPr>
          <p:cNvPr name="TextBox 11" id="11"/>
          <p:cNvSpPr txBox="true"/>
          <p:nvPr/>
        </p:nvSpPr>
        <p:spPr>
          <a:xfrm rot="0">
            <a:off x="2093356" y="771525"/>
            <a:ext cx="4632777" cy="1595748"/>
          </a:xfrm>
          <a:prstGeom prst="rect">
            <a:avLst/>
          </a:prstGeom>
        </p:spPr>
        <p:txBody>
          <a:bodyPr anchor="t" rtlCol="false" tIns="0" lIns="0" bIns="0" rIns="0">
            <a:spAutoFit/>
          </a:bodyPr>
          <a:lstStyle/>
          <a:p>
            <a:pPr algn="l">
              <a:lnSpc>
                <a:spcPts val="12320"/>
              </a:lnSpc>
            </a:pPr>
            <a:r>
              <a:rPr lang="en-US" sz="8800">
                <a:solidFill>
                  <a:srgbClr val="0FA958"/>
                </a:solidFill>
                <a:latin typeface="Poppins"/>
                <a:ea typeface="Poppins"/>
                <a:cs typeface="Poppins"/>
                <a:sym typeface="Poppins"/>
              </a:rPr>
              <a:t>RESULTS</a:t>
            </a:r>
          </a:p>
        </p:txBody>
      </p:sp>
      <p:sp>
        <p:nvSpPr>
          <p:cNvPr name="TextBox 12" id="12"/>
          <p:cNvSpPr txBox="true"/>
          <p:nvPr/>
        </p:nvSpPr>
        <p:spPr>
          <a:xfrm rot="0">
            <a:off x="1319426" y="2782293"/>
            <a:ext cx="4269635" cy="574616"/>
          </a:xfrm>
          <a:prstGeom prst="rect">
            <a:avLst/>
          </a:prstGeom>
        </p:spPr>
        <p:txBody>
          <a:bodyPr anchor="t" rtlCol="false" tIns="0" lIns="0" bIns="0" rIns="0">
            <a:spAutoFit/>
          </a:bodyPr>
          <a:lstStyle/>
          <a:p>
            <a:pPr algn="l">
              <a:lnSpc>
                <a:spcPts val="4553"/>
              </a:lnSpc>
            </a:pPr>
            <a:r>
              <a:rPr lang="en-US" sz="3252">
                <a:solidFill>
                  <a:srgbClr val="0FA958"/>
                </a:solidFill>
                <a:latin typeface="Poppins"/>
                <a:ea typeface="Poppins"/>
                <a:cs typeface="Poppins"/>
                <a:sym typeface="Poppins"/>
              </a:rPr>
              <a:t>CONFUSION MATRIX</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8700" y="1028700"/>
            <a:ext cx="875108" cy="875108"/>
          </a:xfrm>
          <a:custGeom>
            <a:avLst/>
            <a:gdLst/>
            <a:ahLst/>
            <a:cxnLst/>
            <a:rect r="r" b="b" t="t" l="l"/>
            <a:pathLst>
              <a:path h="875108" w="875108">
                <a:moveTo>
                  <a:pt x="0" y="0"/>
                </a:moveTo>
                <a:lnTo>
                  <a:pt x="875108" y="0"/>
                </a:lnTo>
                <a:lnTo>
                  <a:pt x="875108" y="875108"/>
                </a:lnTo>
                <a:lnTo>
                  <a:pt x="0" y="87510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028700" y="3857653"/>
            <a:ext cx="7575450" cy="5400647"/>
            <a:chOff x="0" y="0"/>
            <a:chExt cx="1995180" cy="1422393"/>
          </a:xfrm>
        </p:grpSpPr>
        <p:sp>
          <p:nvSpPr>
            <p:cNvPr name="Freeform 4" id="4"/>
            <p:cNvSpPr/>
            <p:nvPr/>
          </p:nvSpPr>
          <p:spPr>
            <a:xfrm flipH="false" flipV="false" rot="0">
              <a:off x="0" y="0"/>
              <a:ext cx="1995180" cy="1422393"/>
            </a:xfrm>
            <a:custGeom>
              <a:avLst/>
              <a:gdLst/>
              <a:ahLst/>
              <a:cxnLst/>
              <a:rect r="r" b="b" t="t" l="l"/>
              <a:pathLst>
                <a:path h="1422393" w="1995180">
                  <a:moveTo>
                    <a:pt x="52121" y="0"/>
                  </a:moveTo>
                  <a:lnTo>
                    <a:pt x="1943060" y="0"/>
                  </a:lnTo>
                  <a:cubicBezTo>
                    <a:pt x="1971845" y="0"/>
                    <a:pt x="1995180" y="23335"/>
                    <a:pt x="1995180" y="52121"/>
                  </a:cubicBezTo>
                  <a:lnTo>
                    <a:pt x="1995180" y="1370272"/>
                  </a:lnTo>
                  <a:cubicBezTo>
                    <a:pt x="1995180" y="1384095"/>
                    <a:pt x="1989689" y="1397352"/>
                    <a:pt x="1979915" y="1407127"/>
                  </a:cubicBezTo>
                  <a:cubicBezTo>
                    <a:pt x="1970140" y="1416901"/>
                    <a:pt x="1956883" y="1422393"/>
                    <a:pt x="1943060" y="1422393"/>
                  </a:cubicBezTo>
                  <a:lnTo>
                    <a:pt x="52121" y="1422393"/>
                  </a:lnTo>
                  <a:cubicBezTo>
                    <a:pt x="23335" y="1422393"/>
                    <a:pt x="0" y="1399058"/>
                    <a:pt x="0" y="1370272"/>
                  </a:cubicBezTo>
                  <a:lnTo>
                    <a:pt x="0" y="52121"/>
                  </a:lnTo>
                  <a:cubicBezTo>
                    <a:pt x="0" y="23335"/>
                    <a:pt x="23335" y="0"/>
                    <a:pt x="52121" y="0"/>
                  </a:cubicBezTo>
                  <a:close/>
                </a:path>
              </a:pathLst>
            </a:custGeom>
            <a:solidFill>
              <a:srgbClr val="F4F4F4"/>
            </a:solidFill>
          </p:spPr>
        </p:sp>
        <p:sp>
          <p:nvSpPr>
            <p:cNvPr name="TextBox 5" id="5"/>
            <p:cNvSpPr txBox="true"/>
            <p:nvPr/>
          </p:nvSpPr>
          <p:spPr>
            <a:xfrm>
              <a:off x="0" y="-295275"/>
              <a:ext cx="1995180" cy="1717668"/>
            </a:xfrm>
            <a:prstGeom prst="rect">
              <a:avLst/>
            </a:prstGeom>
          </p:spPr>
          <p:txBody>
            <a:bodyPr anchor="ctr" rtlCol="false" tIns="50800" lIns="50800" bIns="50800" rIns="50800"/>
            <a:lstStyle/>
            <a:p>
              <a:pPr algn="ctr">
                <a:lnSpc>
                  <a:spcPts val="3919"/>
                </a:lnSpc>
                <a:spcBef>
                  <a:spcPct val="0"/>
                </a:spcBef>
              </a:pPr>
              <a:r>
                <a:rPr lang="en-US" sz="2799">
                  <a:solidFill>
                    <a:srgbClr val="000000"/>
                  </a:solidFill>
                  <a:latin typeface="Biski"/>
                  <a:ea typeface="Biski"/>
                  <a:cs typeface="Biski"/>
                  <a:sym typeface="Biski"/>
                </a:rPr>
                <a:t>Detailed analysis reveals exceptional performance in specific categories. Classes like Corn (Maize) and Blueberry achieved near-perfect F1-scores ranging from 0.99 to 1.00. The overall Weighted Average F1-Score of 0.91 confirms the reliability of our system across a diverse range of 38 different plant conditions.</a:t>
              </a:r>
            </a:p>
          </p:txBody>
        </p:sp>
      </p:grpSp>
      <p:grpSp>
        <p:nvGrpSpPr>
          <p:cNvPr name="Group 6" id="6"/>
          <p:cNvGrpSpPr/>
          <p:nvPr/>
        </p:nvGrpSpPr>
        <p:grpSpPr>
          <a:xfrm rot="0">
            <a:off x="9683850" y="2644636"/>
            <a:ext cx="7575450" cy="6613664"/>
            <a:chOff x="0" y="0"/>
            <a:chExt cx="1995180" cy="1741870"/>
          </a:xfrm>
        </p:grpSpPr>
        <p:sp>
          <p:nvSpPr>
            <p:cNvPr name="Freeform 7" id="7"/>
            <p:cNvSpPr/>
            <p:nvPr/>
          </p:nvSpPr>
          <p:spPr>
            <a:xfrm flipH="false" flipV="false" rot="0">
              <a:off x="0" y="0"/>
              <a:ext cx="1995180" cy="1741870"/>
            </a:xfrm>
            <a:custGeom>
              <a:avLst/>
              <a:gdLst/>
              <a:ahLst/>
              <a:cxnLst/>
              <a:rect r="r" b="b" t="t" l="l"/>
              <a:pathLst>
                <a:path h="1741870" w="1995180">
                  <a:moveTo>
                    <a:pt x="52121" y="0"/>
                  </a:moveTo>
                  <a:lnTo>
                    <a:pt x="1943060" y="0"/>
                  </a:lnTo>
                  <a:cubicBezTo>
                    <a:pt x="1971845" y="0"/>
                    <a:pt x="1995180" y="23335"/>
                    <a:pt x="1995180" y="52121"/>
                  </a:cubicBezTo>
                  <a:lnTo>
                    <a:pt x="1995180" y="1689750"/>
                  </a:lnTo>
                  <a:cubicBezTo>
                    <a:pt x="1995180" y="1718535"/>
                    <a:pt x="1971845" y="1741870"/>
                    <a:pt x="1943060" y="1741870"/>
                  </a:cubicBezTo>
                  <a:lnTo>
                    <a:pt x="52121" y="1741870"/>
                  </a:lnTo>
                  <a:cubicBezTo>
                    <a:pt x="23335" y="1741870"/>
                    <a:pt x="0" y="1718535"/>
                    <a:pt x="0" y="1689750"/>
                  </a:cubicBezTo>
                  <a:lnTo>
                    <a:pt x="0" y="52121"/>
                  </a:lnTo>
                  <a:cubicBezTo>
                    <a:pt x="0" y="23335"/>
                    <a:pt x="23335" y="0"/>
                    <a:pt x="52121" y="0"/>
                  </a:cubicBezTo>
                  <a:close/>
                </a:path>
              </a:pathLst>
            </a:custGeom>
            <a:solidFill>
              <a:srgbClr val="F4F4F4"/>
            </a:solidFill>
          </p:spPr>
        </p:sp>
        <p:sp>
          <p:nvSpPr>
            <p:cNvPr name="TextBox 8" id="8"/>
            <p:cNvSpPr txBox="true"/>
            <p:nvPr/>
          </p:nvSpPr>
          <p:spPr>
            <a:xfrm>
              <a:off x="0" y="-38100"/>
              <a:ext cx="1995180" cy="1779970"/>
            </a:xfrm>
            <a:prstGeom prst="rect">
              <a:avLst/>
            </a:prstGeom>
          </p:spPr>
          <p:txBody>
            <a:bodyPr anchor="ctr" rtlCol="false" tIns="50800" lIns="50800" bIns="50800" rIns="50800"/>
            <a:lstStyle/>
            <a:p>
              <a:pPr algn="ctr">
                <a:lnSpc>
                  <a:spcPts val="2659"/>
                </a:lnSpc>
                <a:spcBef>
                  <a:spcPct val="0"/>
                </a:spcBef>
              </a:pPr>
            </a:p>
          </p:txBody>
        </p:sp>
      </p:grpSp>
      <p:sp>
        <p:nvSpPr>
          <p:cNvPr name="Freeform 9" id="9"/>
          <p:cNvSpPr/>
          <p:nvPr/>
        </p:nvSpPr>
        <p:spPr>
          <a:xfrm flipH="false" flipV="false" rot="0">
            <a:off x="16384192" y="1028700"/>
            <a:ext cx="875108" cy="875108"/>
          </a:xfrm>
          <a:custGeom>
            <a:avLst/>
            <a:gdLst/>
            <a:ahLst/>
            <a:cxnLst/>
            <a:rect r="r" b="b" t="t" l="l"/>
            <a:pathLst>
              <a:path h="875108" w="875108">
                <a:moveTo>
                  <a:pt x="0" y="0"/>
                </a:moveTo>
                <a:lnTo>
                  <a:pt x="875108" y="0"/>
                </a:lnTo>
                <a:lnTo>
                  <a:pt x="875108" y="875108"/>
                </a:lnTo>
                <a:lnTo>
                  <a:pt x="0" y="87510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9924792" y="2870200"/>
            <a:ext cx="7093565" cy="6162535"/>
          </a:xfrm>
          <a:custGeom>
            <a:avLst/>
            <a:gdLst/>
            <a:ahLst/>
            <a:cxnLst/>
            <a:rect r="r" b="b" t="t" l="l"/>
            <a:pathLst>
              <a:path h="6162535" w="7093565">
                <a:moveTo>
                  <a:pt x="0" y="0"/>
                </a:moveTo>
                <a:lnTo>
                  <a:pt x="7093566" y="0"/>
                </a:lnTo>
                <a:lnTo>
                  <a:pt x="7093566" y="6162535"/>
                </a:lnTo>
                <a:lnTo>
                  <a:pt x="0" y="6162535"/>
                </a:lnTo>
                <a:lnTo>
                  <a:pt x="0" y="0"/>
                </a:lnTo>
                <a:close/>
              </a:path>
            </a:pathLst>
          </a:custGeom>
          <a:blipFill>
            <a:blip r:embed="rId6"/>
            <a:stretch>
              <a:fillRect l="0" t="0" r="0" b="0"/>
            </a:stretch>
          </a:blipFill>
        </p:spPr>
      </p:sp>
      <p:sp>
        <p:nvSpPr>
          <p:cNvPr name="TextBox 11" id="11"/>
          <p:cNvSpPr txBox="true"/>
          <p:nvPr/>
        </p:nvSpPr>
        <p:spPr>
          <a:xfrm rot="0">
            <a:off x="2093356" y="771525"/>
            <a:ext cx="4632777" cy="1595748"/>
          </a:xfrm>
          <a:prstGeom prst="rect">
            <a:avLst/>
          </a:prstGeom>
        </p:spPr>
        <p:txBody>
          <a:bodyPr anchor="t" rtlCol="false" tIns="0" lIns="0" bIns="0" rIns="0">
            <a:spAutoFit/>
          </a:bodyPr>
          <a:lstStyle/>
          <a:p>
            <a:pPr algn="l">
              <a:lnSpc>
                <a:spcPts val="12320"/>
              </a:lnSpc>
            </a:pPr>
            <a:r>
              <a:rPr lang="en-US" sz="8800">
                <a:solidFill>
                  <a:srgbClr val="0FA958"/>
                </a:solidFill>
                <a:latin typeface="Poppins"/>
                <a:ea typeface="Poppins"/>
                <a:cs typeface="Poppins"/>
                <a:sym typeface="Poppins"/>
              </a:rPr>
              <a:t>RESULTS</a:t>
            </a:r>
          </a:p>
        </p:txBody>
      </p:sp>
      <p:sp>
        <p:nvSpPr>
          <p:cNvPr name="TextBox 12" id="12"/>
          <p:cNvSpPr txBox="true"/>
          <p:nvPr/>
        </p:nvSpPr>
        <p:spPr>
          <a:xfrm rot="0">
            <a:off x="1319426" y="3094708"/>
            <a:ext cx="5406706" cy="574616"/>
          </a:xfrm>
          <a:prstGeom prst="rect">
            <a:avLst/>
          </a:prstGeom>
        </p:spPr>
        <p:txBody>
          <a:bodyPr anchor="t" rtlCol="false" tIns="0" lIns="0" bIns="0" rIns="0">
            <a:spAutoFit/>
          </a:bodyPr>
          <a:lstStyle/>
          <a:p>
            <a:pPr algn="l">
              <a:lnSpc>
                <a:spcPts val="4553"/>
              </a:lnSpc>
            </a:pPr>
            <a:r>
              <a:rPr lang="en-US" sz="3252">
                <a:solidFill>
                  <a:srgbClr val="0FA958"/>
                </a:solidFill>
                <a:latin typeface="Poppins"/>
                <a:ea typeface="Poppins"/>
                <a:cs typeface="Poppins"/>
                <a:sym typeface="Poppins"/>
              </a:rPr>
              <a:t>CLASSIFICATION REPORT</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8700" y="1028700"/>
            <a:ext cx="875108" cy="875108"/>
          </a:xfrm>
          <a:custGeom>
            <a:avLst/>
            <a:gdLst/>
            <a:ahLst/>
            <a:cxnLst/>
            <a:rect r="r" b="b" t="t" l="l"/>
            <a:pathLst>
              <a:path h="875108" w="875108">
                <a:moveTo>
                  <a:pt x="0" y="0"/>
                </a:moveTo>
                <a:lnTo>
                  <a:pt x="875108" y="0"/>
                </a:lnTo>
                <a:lnTo>
                  <a:pt x="875108" y="875108"/>
                </a:lnTo>
                <a:lnTo>
                  <a:pt x="0" y="87510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5892333" y="8654349"/>
            <a:ext cx="1366967" cy="603951"/>
          </a:xfrm>
          <a:custGeom>
            <a:avLst/>
            <a:gdLst/>
            <a:ahLst/>
            <a:cxnLst/>
            <a:rect r="r" b="b" t="t" l="l"/>
            <a:pathLst>
              <a:path h="603951" w="1366967">
                <a:moveTo>
                  <a:pt x="0" y="0"/>
                </a:moveTo>
                <a:lnTo>
                  <a:pt x="1366967" y="0"/>
                </a:lnTo>
                <a:lnTo>
                  <a:pt x="1366967" y="603951"/>
                </a:lnTo>
                <a:lnTo>
                  <a:pt x="0" y="60395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1736246" y="1616058"/>
            <a:ext cx="3490993" cy="2976072"/>
          </a:xfrm>
          <a:custGeom>
            <a:avLst/>
            <a:gdLst/>
            <a:ahLst/>
            <a:cxnLst/>
            <a:rect r="r" b="b" t="t" l="l"/>
            <a:pathLst>
              <a:path h="2976072" w="3490993">
                <a:moveTo>
                  <a:pt x="0" y="0"/>
                </a:moveTo>
                <a:lnTo>
                  <a:pt x="3490993" y="0"/>
                </a:lnTo>
                <a:lnTo>
                  <a:pt x="3490993" y="2976072"/>
                </a:lnTo>
                <a:lnTo>
                  <a:pt x="0" y="2976072"/>
                </a:lnTo>
                <a:lnTo>
                  <a:pt x="0" y="0"/>
                </a:lnTo>
                <a:close/>
              </a:path>
            </a:pathLst>
          </a:custGeom>
          <a:blipFill>
            <a:blip r:embed="rId6"/>
            <a:stretch>
              <a:fillRect l="0" t="0" r="0" b="0"/>
            </a:stretch>
          </a:blipFill>
        </p:spPr>
      </p:sp>
      <p:sp>
        <p:nvSpPr>
          <p:cNvPr name="Freeform 5" id="5"/>
          <p:cNvSpPr/>
          <p:nvPr/>
        </p:nvSpPr>
        <p:spPr>
          <a:xfrm flipH="false" flipV="false" rot="0">
            <a:off x="11336320" y="6547036"/>
            <a:ext cx="3631393" cy="3122535"/>
          </a:xfrm>
          <a:custGeom>
            <a:avLst/>
            <a:gdLst/>
            <a:ahLst/>
            <a:cxnLst/>
            <a:rect r="r" b="b" t="t" l="l"/>
            <a:pathLst>
              <a:path h="3122535" w="3631393">
                <a:moveTo>
                  <a:pt x="0" y="0"/>
                </a:moveTo>
                <a:lnTo>
                  <a:pt x="3631393" y="0"/>
                </a:lnTo>
                <a:lnTo>
                  <a:pt x="3631393" y="3122536"/>
                </a:lnTo>
                <a:lnTo>
                  <a:pt x="0" y="3122536"/>
                </a:lnTo>
                <a:lnTo>
                  <a:pt x="0" y="0"/>
                </a:lnTo>
                <a:close/>
              </a:path>
            </a:pathLst>
          </a:custGeom>
          <a:blipFill>
            <a:blip r:embed="rId7"/>
            <a:stretch>
              <a:fillRect l="0" t="0" r="0" b="0"/>
            </a:stretch>
          </a:blipFill>
        </p:spPr>
      </p:sp>
      <p:sp>
        <p:nvSpPr>
          <p:cNvPr name="Freeform 6" id="6"/>
          <p:cNvSpPr/>
          <p:nvPr/>
        </p:nvSpPr>
        <p:spPr>
          <a:xfrm flipH="false" flipV="false" rot="0">
            <a:off x="14201925" y="4176234"/>
            <a:ext cx="3789806" cy="3207124"/>
          </a:xfrm>
          <a:custGeom>
            <a:avLst/>
            <a:gdLst/>
            <a:ahLst/>
            <a:cxnLst/>
            <a:rect r="r" b="b" t="t" l="l"/>
            <a:pathLst>
              <a:path h="3207124" w="3789806">
                <a:moveTo>
                  <a:pt x="0" y="0"/>
                </a:moveTo>
                <a:lnTo>
                  <a:pt x="3789806" y="0"/>
                </a:lnTo>
                <a:lnTo>
                  <a:pt x="3789806" y="3207124"/>
                </a:lnTo>
                <a:lnTo>
                  <a:pt x="0" y="3207124"/>
                </a:lnTo>
                <a:lnTo>
                  <a:pt x="0" y="0"/>
                </a:lnTo>
                <a:close/>
              </a:path>
            </a:pathLst>
          </a:custGeom>
          <a:blipFill>
            <a:blip r:embed="rId8"/>
            <a:stretch>
              <a:fillRect l="0" t="0" r="0" b="0"/>
            </a:stretch>
          </a:blipFill>
        </p:spPr>
      </p:sp>
      <p:sp>
        <p:nvSpPr>
          <p:cNvPr name="TextBox 7" id="7"/>
          <p:cNvSpPr txBox="true"/>
          <p:nvPr/>
        </p:nvSpPr>
        <p:spPr>
          <a:xfrm rot="0">
            <a:off x="2093356" y="742950"/>
            <a:ext cx="8500318" cy="1803401"/>
          </a:xfrm>
          <a:prstGeom prst="rect">
            <a:avLst/>
          </a:prstGeom>
        </p:spPr>
        <p:txBody>
          <a:bodyPr anchor="t" rtlCol="false" tIns="0" lIns="0" bIns="0" rIns="0">
            <a:spAutoFit/>
          </a:bodyPr>
          <a:lstStyle/>
          <a:p>
            <a:pPr algn="l">
              <a:lnSpc>
                <a:spcPts val="13999"/>
              </a:lnSpc>
            </a:pPr>
            <a:r>
              <a:rPr lang="en-US" sz="9999">
                <a:solidFill>
                  <a:srgbClr val="0FA958"/>
                </a:solidFill>
                <a:latin typeface="Poppins"/>
                <a:ea typeface="Poppins"/>
                <a:cs typeface="Poppins"/>
                <a:sym typeface="Poppins"/>
              </a:rPr>
              <a:t>CONCLUSION</a:t>
            </a:r>
          </a:p>
        </p:txBody>
      </p:sp>
      <p:sp>
        <p:nvSpPr>
          <p:cNvPr name="TextBox 8" id="8"/>
          <p:cNvSpPr txBox="true"/>
          <p:nvPr/>
        </p:nvSpPr>
        <p:spPr>
          <a:xfrm rot="0">
            <a:off x="559261" y="2846919"/>
            <a:ext cx="10593424" cy="6822653"/>
          </a:xfrm>
          <a:prstGeom prst="rect">
            <a:avLst/>
          </a:prstGeom>
        </p:spPr>
        <p:txBody>
          <a:bodyPr anchor="t" rtlCol="false" tIns="0" lIns="0" bIns="0" rIns="0">
            <a:spAutoFit/>
          </a:bodyPr>
          <a:lstStyle/>
          <a:p>
            <a:pPr algn="just" marL="543338" indent="-271669" lvl="1">
              <a:lnSpc>
                <a:spcPts val="3523"/>
              </a:lnSpc>
              <a:buFont typeface="Arial"/>
              <a:buChar char="•"/>
            </a:pPr>
            <a:r>
              <a:rPr lang="en-US" b="true" sz="2516">
                <a:solidFill>
                  <a:srgbClr val="363336"/>
                </a:solidFill>
                <a:latin typeface="Biski Bold"/>
                <a:ea typeface="Biski Bold"/>
                <a:cs typeface="Biski Bold"/>
                <a:sym typeface="Biski Bold"/>
              </a:rPr>
              <a:t>Successful Implementation:</a:t>
            </a:r>
            <a:r>
              <a:rPr lang="en-US" sz="2516">
                <a:solidFill>
                  <a:srgbClr val="363336"/>
                </a:solidFill>
                <a:latin typeface="Biski"/>
                <a:ea typeface="Biski"/>
                <a:cs typeface="Biski"/>
                <a:sym typeface="Biski"/>
              </a:rPr>
              <a:t> We successfully developed and trained a custom CNN model that classifies 38 distinct plant disea</a:t>
            </a:r>
            <a:r>
              <a:rPr lang="en-US" sz="2516">
                <a:solidFill>
                  <a:srgbClr val="363336"/>
                </a:solidFill>
                <a:latin typeface="Biski"/>
                <a:ea typeface="Biski"/>
                <a:cs typeface="Biski"/>
                <a:sym typeface="Biski"/>
              </a:rPr>
              <a:t>se classes with a high test accuracy of ~91%.</a:t>
            </a:r>
          </a:p>
          <a:p>
            <a:pPr algn="just">
              <a:lnSpc>
                <a:spcPts val="3523"/>
              </a:lnSpc>
            </a:pPr>
          </a:p>
          <a:p>
            <a:pPr algn="just" marL="543338" indent="-271669" lvl="1">
              <a:lnSpc>
                <a:spcPts val="3523"/>
              </a:lnSpc>
              <a:buFont typeface="Arial"/>
              <a:buChar char="•"/>
            </a:pPr>
            <a:r>
              <a:rPr lang="en-US" b="true" sz="2516">
                <a:solidFill>
                  <a:srgbClr val="363336"/>
                </a:solidFill>
                <a:latin typeface="Biski Bold"/>
                <a:ea typeface="Biski Bold"/>
                <a:cs typeface="Biski Bold"/>
                <a:sym typeface="Biski Bold"/>
              </a:rPr>
              <a:t>Real-World Impact:</a:t>
            </a:r>
            <a:r>
              <a:rPr lang="en-US" sz="2516">
                <a:solidFill>
                  <a:srgbClr val="363336"/>
                </a:solidFill>
                <a:latin typeface="Biski"/>
                <a:ea typeface="Biski"/>
                <a:cs typeface="Biski"/>
                <a:sym typeface="Biski"/>
              </a:rPr>
              <a:t> The system proves that AI can effectively replace manual inspection, providing a fast, low-cost, and scalable tool for early disease detection and crop protection.</a:t>
            </a:r>
          </a:p>
          <a:p>
            <a:pPr algn="just">
              <a:lnSpc>
                <a:spcPts val="3523"/>
              </a:lnSpc>
            </a:pPr>
          </a:p>
          <a:p>
            <a:pPr algn="just" marL="608106" indent="-304053" lvl="1">
              <a:lnSpc>
                <a:spcPts val="3943"/>
              </a:lnSpc>
              <a:buFont typeface="Arial"/>
              <a:buChar char="•"/>
            </a:pPr>
            <a:r>
              <a:rPr lang="en-US" b="true" sz="2816">
                <a:solidFill>
                  <a:srgbClr val="363336"/>
                </a:solidFill>
                <a:latin typeface="Biski Bold"/>
                <a:ea typeface="Biski Bold"/>
                <a:cs typeface="Biski Bold"/>
                <a:sym typeface="Biski Bold"/>
              </a:rPr>
              <a:t>Future Roadmap:</a:t>
            </a:r>
          </a:p>
          <a:p>
            <a:pPr algn="ctr">
              <a:lnSpc>
                <a:spcPts val="3523"/>
              </a:lnSpc>
            </a:pPr>
            <a:r>
              <a:rPr lang="en-US" sz="2516">
                <a:solidFill>
                  <a:srgbClr val="363336"/>
                </a:solidFill>
                <a:latin typeface="Biski"/>
                <a:ea typeface="Biski"/>
                <a:cs typeface="Biski"/>
                <a:sym typeface="Biski"/>
              </a:rPr>
              <a:t>     ▪️</a:t>
            </a:r>
            <a:r>
              <a:rPr lang="en-US" sz="2516">
                <a:solidFill>
                  <a:srgbClr val="363336"/>
                </a:solidFill>
                <a:latin typeface="Biski"/>
                <a:ea typeface="Biski"/>
                <a:cs typeface="Biski"/>
                <a:sym typeface="Biski"/>
              </a:rPr>
              <a:t>Deployment: Developing a Mobile Application to allow farmers to use the model directly in the field.</a:t>
            </a:r>
          </a:p>
          <a:p>
            <a:pPr algn="ctr">
              <a:lnSpc>
                <a:spcPts val="3523"/>
              </a:lnSpc>
            </a:pPr>
            <a:r>
              <a:rPr lang="en-US" sz="2516">
                <a:solidFill>
                  <a:srgbClr val="363336"/>
                </a:solidFill>
                <a:latin typeface="Biski"/>
                <a:ea typeface="Biski"/>
                <a:cs typeface="Biski"/>
                <a:sym typeface="Biski"/>
              </a:rPr>
              <a:t>     ▪️Optimization: exploring Transfer Learning (e.g., ResNet, EfficientNet) to further improve distinction between visually similar classes like Tomato diseases</a:t>
            </a:r>
          </a:p>
          <a:p>
            <a:pPr algn="just">
              <a:lnSpc>
                <a:spcPts val="3523"/>
              </a:lnSpc>
            </a:pP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3592387" y="1765489"/>
            <a:ext cx="11103226" cy="6328403"/>
            <a:chOff x="0" y="0"/>
            <a:chExt cx="2924306" cy="1666740"/>
          </a:xfrm>
        </p:grpSpPr>
        <p:sp>
          <p:nvSpPr>
            <p:cNvPr name="Freeform 3" id="3"/>
            <p:cNvSpPr/>
            <p:nvPr/>
          </p:nvSpPr>
          <p:spPr>
            <a:xfrm flipH="false" flipV="false" rot="0">
              <a:off x="0" y="0"/>
              <a:ext cx="2924306" cy="1666740"/>
            </a:xfrm>
            <a:custGeom>
              <a:avLst/>
              <a:gdLst/>
              <a:ahLst/>
              <a:cxnLst/>
              <a:rect r="r" b="b" t="t" l="l"/>
              <a:pathLst>
                <a:path h="1666740" w="2924306">
                  <a:moveTo>
                    <a:pt x="35561" y="0"/>
                  </a:moveTo>
                  <a:lnTo>
                    <a:pt x="2888746" y="0"/>
                  </a:lnTo>
                  <a:cubicBezTo>
                    <a:pt x="2898177" y="0"/>
                    <a:pt x="2907222" y="3747"/>
                    <a:pt x="2913891" y="10415"/>
                  </a:cubicBezTo>
                  <a:cubicBezTo>
                    <a:pt x="2920560" y="17084"/>
                    <a:pt x="2924306" y="26129"/>
                    <a:pt x="2924306" y="35561"/>
                  </a:cubicBezTo>
                  <a:lnTo>
                    <a:pt x="2924306" y="1631179"/>
                  </a:lnTo>
                  <a:cubicBezTo>
                    <a:pt x="2924306" y="1650819"/>
                    <a:pt x="2908385" y="1666740"/>
                    <a:pt x="2888746" y="1666740"/>
                  </a:cubicBezTo>
                  <a:lnTo>
                    <a:pt x="35561" y="1666740"/>
                  </a:lnTo>
                  <a:cubicBezTo>
                    <a:pt x="26129" y="1666740"/>
                    <a:pt x="17084" y="1662993"/>
                    <a:pt x="10415" y="1656324"/>
                  </a:cubicBezTo>
                  <a:cubicBezTo>
                    <a:pt x="3747" y="1649656"/>
                    <a:pt x="0" y="1640611"/>
                    <a:pt x="0" y="1631179"/>
                  </a:cubicBezTo>
                  <a:lnTo>
                    <a:pt x="0" y="35561"/>
                  </a:lnTo>
                  <a:cubicBezTo>
                    <a:pt x="0" y="26129"/>
                    <a:pt x="3747" y="17084"/>
                    <a:pt x="10415" y="10415"/>
                  </a:cubicBezTo>
                  <a:cubicBezTo>
                    <a:pt x="17084" y="3747"/>
                    <a:pt x="26129" y="0"/>
                    <a:pt x="35561" y="0"/>
                  </a:cubicBezTo>
                  <a:close/>
                </a:path>
              </a:pathLst>
            </a:custGeom>
            <a:solidFill>
              <a:srgbClr val="F4F4F4"/>
            </a:solidFill>
          </p:spPr>
        </p:sp>
        <p:sp>
          <p:nvSpPr>
            <p:cNvPr name="TextBox 4" id="4"/>
            <p:cNvSpPr txBox="true"/>
            <p:nvPr/>
          </p:nvSpPr>
          <p:spPr>
            <a:xfrm>
              <a:off x="0" y="-38100"/>
              <a:ext cx="2924306" cy="1704840"/>
            </a:xfrm>
            <a:prstGeom prst="rect">
              <a:avLst/>
            </a:prstGeom>
          </p:spPr>
          <p:txBody>
            <a:bodyPr anchor="ctr" rtlCol="false" tIns="50800" lIns="50800" bIns="50800" rIns="50800"/>
            <a:lstStyle/>
            <a:p>
              <a:pPr algn="ctr">
                <a:lnSpc>
                  <a:spcPts val="2659"/>
                </a:lnSpc>
                <a:spcBef>
                  <a:spcPct val="0"/>
                </a:spcBef>
              </a:pPr>
            </a:p>
          </p:txBody>
        </p:sp>
      </p:grpSp>
      <p:sp>
        <p:nvSpPr>
          <p:cNvPr name="TextBox 5" id="5"/>
          <p:cNvSpPr txBox="true"/>
          <p:nvPr/>
        </p:nvSpPr>
        <p:spPr>
          <a:xfrm rot="0">
            <a:off x="3849933" y="2113465"/>
            <a:ext cx="10588134" cy="5346701"/>
          </a:xfrm>
          <a:prstGeom prst="rect">
            <a:avLst/>
          </a:prstGeom>
        </p:spPr>
        <p:txBody>
          <a:bodyPr anchor="t" rtlCol="false" tIns="0" lIns="0" bIns="0" rIns="0">
            <a:spAutoFit/>
          </a:bodyPr>
          <a:lstStyle/>
          <a:p>
            <a:pPr algn="ctr">
              <a:lnSpc>
                <a:spcPts val="13999"/>
              </a:lnSpc>
            </a:pPr>
            <a:r>
              <a:rPr lang="en-US" sz="9999">
                <a:solidFill>
                  <a:srgbClr val="0FA958"/>
                </a:solidFill>
                <a:latin typeface="Poppins"/>
                <a:ea typeface="Poppins"/>
                <a:cs typeface="Poppins"/>
                <a:sym typeface="Poppins"/>
              </a:rPr>
              <a:t>DOES ANYONE HAVE QUESTIONS?</a:t>
            </a:r>
          </a:p>
        </p:txBody>
      </p:sp>
      <p:sp>
        <p:nvSpPr>
          <p:cNvPr name="Freeform 6" id="6"/>
          <p:cNvSpPr/>
          <p:nvPr/>
        </p:nvSpPr>
        <p:spPr>
          <a:xfrm flipH="false" flipV="false" rot="0">
            <a:off x="1028700" y="1028700"/>
            <a:ext cx="968652" cy="968652"/>
          </a:xfrm>
          <a:custGeom>
            <a:avLst/>
            <a:gdLst/>
            <a:ahLst/>
            <a:cxnLst/>
            <a:rect r="r" b="b" t="t" l="l"/>
            <a:pathLst>
              <a:path h="968652" w="968652">
                <a:moveTo>
                  <a:pt x="0" y="0"/>
                </a:moveTo>
                <a:lnTo>
                  <a:pt x="968652" y="0"/>
                </a:lnTo>
                <a:lnTo>
                  <a:pt x="968652" y="968652"/>
                </a:lnTo>
                <a:lnTo>
                  <a:pt x="0" y="96865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16290648" y="1028700"/>
            <a:ext cx="968652" cy="968652"/>
          </a:xfrm>
          <a:custGeom>
            <a:avLst/>
            <a:gdLst/>
            <a:ahLst/>
            <a:cxnLst/>
            <a:rect r="r" b="b" t="t" l="l"/>
            <a:pathLst>
              <a:path h="968652" w="968652">
                <a:moveTo>
                  <a:pt x="0" y="0"/>
                </a:moveTo>
                <a:lnTo>
                  <a:pt x="968652" y="0"/>
                </a:lnTo>
                <a:lnTo>
                  <a:pt x="968652" y="968652"/>
                </a:lnTo>
                <a:lnTo>
                  <a:pt x="0" y="96865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6277470" y="8456298"/>
            <a:ext cx="5733061" cy="198051"/>
          </a:xfrm>
          <a:custGeom>
            <a:avLst/>
            <a:gdLst/>
            <a:ahLst/>
            <a:cxnLst/>
            <a:rect r="r" b="b" t="t" l="l"/>
            <a:pathLst>
              <a:path h="198051" w="5733061">
                <a:moveTo>
                  <a:pt x="0" y="0"/>
                </a:moveTo>
                <a:lnTo>
                  <a:pt x="5733060" y="0"/>
                </a:lnTo>
                <a:lnTo>
                  <a:pt x="5733060" y="198051"/>
                </a:lnTo>
                <a:lnTo>
                  <a:pt x="0" y="19805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3592387" y="3280845"/>
            <a:ext cx="11103226" cy="3694570"/>
            <a:chOff x="0" y="0"/>
            <a:chExt cx="2924306" cy="973056"/>
          </a:xfrm>
        </p:grpSpPr>
        <p:sp>
          <p:nvSpPr>
            <p:cNvPr name="Freeform 3" id="3"/>
            <p:cNvSpPr/>
            <p:nvPr/>
          </p:nvSpPr>
          <p:spPr>
            <a:xfrm flipH="false" flipV="false" rot="0">
              <a:off x="0" y="0"/>
              <a:ext cx="2924306" cy="973056"/>
            </a:xfrm>
            <a:custGeom>
              <a:avLst/>
              <a:gdLst/>
              <a:ahLst/>
              <a:cxnLst/>
              <a:rect r="r" b="b" t="t" l="l"/>
              <a:pathLst>
                <a:path h="973056" w="2924306">
                  <a:moveTo>
                    <a:pt x="35561" y="0"/>
                  </a:moveTo>
                  <a:lnTo>
                    <a:pt x="2888746" y="0"/>
                  </a:lnTo>
                  <a:cubicBezTo>
                    <a:pt x="2898177" y="0"/>
                    <a:pt x="2907222" y="3747"/>
                    <a:pt x="2913891" y="10415"/>
                  </a:cubicBezTo>
                  <a:cubicBezTo>
                    <a:pt x="2920560" y="17084"/>
                    <a:pt x="2924306" y="26129"/>
                    <a:pt x="2924306" y="35561"/>
                  </a:cubicBezTo>
                  <a:lnTo>
                    <a:pt x="2924306" y="937495"/>
                  </a:lnTo>
                  <a:cubicBezTo>
                    <a:pt x="2924306" y="957135"/>
                    <a:pt x="2908385" y="973056"/>
                    <a:pt x="2888746" y="973056"/>
                  </a:cubicBezTo>
                  <a:lnTo>
                    <a:pt x="35561" y="973056"/>
                  </a:lnTo>
                  <a:cubicBezTo>
                    <a:pt x="26129" y="973056"/>
                    <a:pt x="17084" y="969309"/>
                    <a:pt x="10415" y="962640"/>
                  </a:cubicBezTo>
                  <a:cubicBezTo>
                    <a:pt x="3747" y="955971"/>
                    <a:pt x="0" y="946926"/>
                    <a:pt x="0" y="937495"/>
                  </a:cubicBezTo>
                  <a:lnTo>
                    <a:pt x="0" y="35561"/>
                  </a:lnTo>
                  <a:cubicBezTo>
                    <a:pt x="0" y="26129"/>
                    <a:pt x="3747" y="17084"/>
                    <a:pt x="10415" y="10415"/>
                  </a:cubicBezTo>
                  <a:cubicBezTo>
                    <a:pt x="17084" y="3747"/>
                    <a:pt x="26129" y="0"/>
                    <a:pt x="35561" y="0"/>
                  </a:cubicBezTo>
                  <a:close/>
                </a:path>
              </a:pathLst>
            </a:custGeom>
            <a:solidFill>
              <a:srgbClr val="F4F4F4"/>
            </a:solidFill>
          </p:spPr>
        </p:sp>
        <p:sp>
          <p:nvSpPr>
            <p:cNvPr name="TextBox 4" id="4"/>
            <p:cNvSpPr txBox="true"/>
            <p:nvPr/>
          </p:nvSpPr>
          <p:spPr>
            <a:xfrm>
              <a:off x="0" y="-38100"/>
              <a:ext cx="2924306" cy="1011156"/>
            </a:xfrm>
            <a:prstGeom prst="rect">
              <a:avLst/>
            </a:prstGeom>
          </p:spPr>
          <p:txBody>
            <a:bodyPr anchor="ctr" rtlCol="false" tIns="50800" lIns="50800" bIns="50800" rIns="50800"/>
            <a:lstStyle/>
            <a:p>
              <a:pPr algn="ctr">
                <a:lnSpc>
                  <a:spcPts val="2659"/>
                </a:lnSpc>
                <a:spcBef>
                  <a:spcPct val="0"/>
                </a:spcBef>
              </a:pPr>
            </a:p>
          </p:txBody>
        </p:sp>
      </p:grpSp>
      <p:sp>
        <p:nvSpPr>
          <p:cNvPr name="TextBox 5" id="5"/>
          <p:cNvSpPr txBox="true"/>
          <p:nvPr/>
        </p:nvSpPr>
        <p:spPr>
          <a:xfrm rot="0">
            <a:off x="5063701" y="4098925"/>
            <a:ext cx="8160597" cy="1803401"/>
          </a:xfrm>
          <a:prstGeom prst="rect">
            <a:avLst/>
          </a:prstGeom>
        </p:spPr>
        <p:txBody>
          <a:bodyPr anchor="t" rtlCol="false" tIns="0" lIns="0" bIns="0" rIns="0">
            <a:spAutoFit/>
          </a:bodyPr>
          <a:lstStyle/>
          <a:p>
            <a:pPr algn="ctr">
              <a:lnSpc>
                <a:spcPts val="13999"/>
              </a:lnSpc>
            </a:pPr>
            <a:r>
              <a:rPr lang="en-US" sz="9999">
                <a:solidFill>
                  <a:srgbClr val="0FA958"/>
                </a:solidFill>
                <a:latin typeface="Poppins"/>
                <a:ea typeface="Poppins"/>
                <a:cs typeface="Poppins"/>
                <a:sym typeface="Poppins"/>
              </a:rPr>
              <a:t>THANK YOU</a:t>
            </a:r>
          </a:p>
        </p:txBody>
      </p:sp>
      <p:sp>
        <p:nvSpPr>
          <p:cNvPr name="Freeform 6" id="6"/>
          <p:cNvSpPr/>
          <p:nvPr/>
        </p:nvSpPr>
        <p:spPr>
          <a:xfrm flipH="false" flipV="false" rot="0">
            <a:off x="1028700" y="1028700"/>
            <a:ext cx="968652" cy="968652"/>
          </a:xfrm>
          <a:custGeom>
            <a:avLst/>
            <a:gdLst/>
            <a:ahLst/>
            <a:cxnLst/>
            <a:rect r="r" b="b" t="t" l="l"/>
            <a:pathLst>
              <a:path h="968652" w="968652">
                <a:moveTo>
                  <a:pt x="0" y="0"/>
                </a:moveTo>
                <a:lnTo>
                  <a:pt x="968652" y="0"/>
                </a:lnTo>
                <a:lnTo>
                  <a:pt x="968652" y="968652"/>
                </a:lnTo>
                <a:lnTo>
                  <a:pt x="0" y="96865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16290648" y="1028700"/>
            <a:ext cx="968652" cy="968652"/>
          </a:xfrm>
          <a:custGeom>
            <a:avLst/>
            <a:gdLst/>
            <a:ahLst/>
            <a:cxnLst/>
            <a:rect r="r" b="b" t="t" l="l"/>
            <a:pathLst>
              <a:path h="968652" w="968652">
                <a:moveTo>
                  <a:pt x="0" y="0"/>
                </a:moveTo>
                <a:lnTo>
                  <a:pt x="968652" y="0"/>
                </a:lnTo>
                <a:lnTo>
                  <a:pt x="968652" y="968652"/>
                </a:lnTo>
                <a:lnTo>
                  <a:pt x="0" y="96865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6277470" y="8456298"/>
            <a:ext cx="5733061" cy="198051"/>
          </a:xfrm>
          <a:custGeom>
            <a:avLst/>
            <a:gdLst/>
            <a:ahLst/>
            <a:cxnLst/>
            <a:rect r="r" b="b" t="t" l="l"/>
            <a:pathLst>
              <a:path h="198051" w="5733061">
                <a:moveTo>
                  <a:pt x="0" y="0"/>
                </a:moveTo>
                <a:lnTo>
                  <a:pt x="5733060" y="0"/>
                </a:lnTo>
                <a:lnTo>
                  <a:pt x="5733060" y="198051"/>
                </a:lnTo>
                <a:lnTo>
                  <a:pt x="0" y="19805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2078624" y="0"/>
            <a:ext cx="6209376" cy="10287000"/>
            <a:chOff x="0" y="0"/>
            <a:chExt cx="961995" cy="1593725"/>
          </a:xfrm>
        </p:grpSpPr>
        <p:sp>
          <p:nvSpPr>
            <p:cNvPr name="Freeform 3" id="3"/>
            <p:cNvSpPr/>
            <p:nvPr/>
          </p:nvSpPr>
          <p:spPr>
            <a:xfrm flipH="false" flipV="false" rot="0">
              <a:off x="0" y="0"/>
              <a:ext cx="961995" cy="1593725"/>
            </a:xfrm>
            <a:custGeom>
              <a:avLst/>
              <a:gdLst/>
              <a:ahLst/>
              <a:cxnLst/>
              <a:rect r="r" b="b" t="t" l="l"/>
              <a:pathLst>
                <a:path h="1593725" w="961995">
                  <a:moveTo>
                    <a:pt x="0" y="0"/>
                  </a:moveTo>
                  <a:lnTo>
                    <a:pt x="961995" y="0"/>
                  </a:lnTo>
                  <a:lnTo>
                    <a:pt x="961995" y="1593725"/>
                  </a:lnTo>
                  <a:lnTo>
                    <a:pt x="0" y="1593725"/>
                  </a:lnTo>
                  <a:close/>
                </a:path>
              </a:pathLst>
            </a:custGeom>
            <a:blipFill>
              <a:blip r:embed="rId2"/>
              <a:stretch>
                <a:fillRect l="-52737" t="0" r="-95921" b="0"/>
              </a:stretch>
            </a:blipFill>
          </p:spPr>
        </p:sp>
      </p:grpSp>
      <p:sp>
        <p:nvSpPr>
          <p:cNvPr name="Freeform 4" id="4"/>
          <p:cNvSpPr/>
          <p:nvPr/>
        </p:nvSpPr>
        <p:spPr>
          <a:xfrm flipH="false" flipV="false" rot="0">
            <a:off x="1028700" y="1028700"/>
            <a:ext cx="875108" cy="875108"/>
          </a:xfrm>
          <a:custGeom>
            <a:avLst/>
            <a:gdLst/>
            <a:ahLst/>
            <a:cxnLst/>
            <a:rect r="r" b="b" t="t" l="l"/>
            <a:pathLst>
              <a:path h="875108" w="875108">
                <a:moveTo>
                  <a:pt x="0" y="0"/>
                </a:moveTo>
                <a:lnTo>
                  <a:pt x="875108" y="0"/>
                </a:lnTo>
                <a:lnTo>
                  <a:pt x="875108" y="875108"/>
                </a:lnTo>
                <a:lnTo>
                  <a:pt x="0" y="87510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5602579" y="8526330"/>
            <a:ext cx="1656721" cy="731970"/>
          </a:xfrm>
          <a:custGeom>
            <a:avLst/>
            <a:gdLst/>
            <a:ahLst/>
            <a:cxnLst/>
            <a:rect r="r" b="b" t="t" l="l"/>
            <a:pathLst>
              <a:path h="731970" w="1656721">
                <a:moveTo>
                  <a:pt x="0" y="0"/>
                </a:moveTo>
                <a:lnTo>
                  <a:pt x="1656721" y="0"/>
                </a:lnTo>
                <a:lnTo>
                  <a:pt x="1656721" y="731970"/>
                </a:lnTo>
                <a:lnTo>
                  <a:pt x="0" y="73197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6" id="6"/>
          <p:cNvSpPr txBox="true"/>
          <p:nvPr/>
        </p:nvSpPr>
        <p:spPr>
          <a:xfrm rot="0">
            <a:off x="2470156" y="809625"/>
            <a:ext cx="9042121" cy="2660000"/>
          </a:xfrm>
          <a:prstGeom prst="rect">
            <a:avLst/>
          </a:prstGeom>
        </p:spPr>
        <p:txBody>
          <a:bodyPr anchor="t" rtlCol="false" tIns="0" lIns="0" bIns="0" rIns="0">
            <a:spAutoFit/>
          </a:bodyPr>
          <a:lstStyle/>
          <a:p>
            <a:pPr algn="l">
              <a:lnSpc>
                <a:spcPts val="10360"/>
              </a:lnSpc>
            </a:pPr>
            <a:r>
              <a:rPr lang="en-US" sz="7400">
                <a:solidFill>
                  <a:srgbClr val="0FA958"/>
                </a:solidFill>
                <a:latin typeface="Poppins"/>
                <a:ea typeface="Poppins"/>
                <a:cs typeface="Poppins"/>
                <a:sym typeface="Poppins"/>
              </a:rPr>
              <a:t>PROBLEM STATEMENT</a:t>
            </a:r>
          </a:p>
        </p:txBody>
      </p:sp>
      <p:sp>
        <p:nvSpPr>
          <p:cNvPr name="TextBox 7" id="7"/>
          <p:cNvSpPr txBox="true"/>
          <p:nvPr/>
        </p:nvSpPr>
        <p:spPr>
          <a:xfrm rot="0">
            <a:off x="1248094" y="3692147"/>
            <a:ext cx="8833373" cy="5029200"/>
          </a:xfrm>
          <a:prstGeom prst="rect">
            <a:avLst/>
          </a:prstGeom>
        </p:spPr>
        <p:txBody>
          <a:bodyPr anchor="t" rtlCol="false" tIns="0" lIns="0" bIns="0" rIns="0">
            <a:spAutoFit/>
          </a:bodyPr>
          <a:lstStyle/>
          <a:p>
            <a:pPr algn="just">
              <a:lnSpc>
                <a:spcPts val="4200"/>
              </a:lnSpc>
            </a:pPr>
            <a:r>
              <a:rPr lang="en-US" sz="3000">
                <a:solidFill>
                  <a:srgbClr val="363336"/>
                </a:solidFill>
                <a:latin typeface="Biski"/>
                <a:ea typeface="Biski"/>
                <a:cs typeface="Biski"/>
                <a:sym typeface="Biski"/>
              </a:rPr>
              <a:t>Plant diseases pose a severe thr</a:t>
            </a:r>
            <a:r>
              <a:rPr lang="en-US" sz="3000">
                <a:solidFill>
                  <a:srgbClr val="363336"/>
                </a:solidFill>
                <a:latin typeface="Biski"/>
                <a:ea typeface="Biski"/>
                <a:cs typeface="Biski"/>
                <a:sym typeface="Biski"/>
              </a:rPr>
              <a:t>eat to global food security, causing massive economic losses annually. The traditional method of manual diagnosis is labor-intensive, time-consuming, and often prone to human error. Consequently, there is an urgent need for an automated, high-precision AI solution to detect infections early, ensuring timely intervention and protecting crop yields.</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181100" y="1181100"/>
            <a:ext cx="875108" cy="875108"/>
          </a:xfrm>
          <a:custGeom>
            <a:avLst/>
            <a:gdLst/>
            <a:ahLst/>
            <a:cxnLst/>
            <a:rect r="r" b="b" t="t" l="l"/>
            <a:pathLst>
              <a:path h="875108" w="875108">
                <a:moveTo>
                  <a:pt x="0" y="0"/>
                </a:moveTo>
                <a:lnTo>
                  <a:pt x="875108" y="0"/>
                </a:lnTo>
                <a:lnTo>
                  <a:pt x="875108" y="875108"/>
                </a:lnTo>
                <a:lnTo>
                  <a:pt x="0" y="87510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1561714" y="-102870"/>
            <a:ext cx="8633493" cy="10592886"/>
            <a:chOff x="0" y="0"/>
            <a:chExt cx="1003165" cy="1230836"/>
          </a:xfrm>
        </p:grpSpPr>
        <p:sp>
          <p:nvSpPr>
            <p:cNvPr name="Freeform 4" id="4"/>
            <p:cNvSpPr/>
            <p:nvPr/>
          </p:nvSpPr>
          <p:spPr>
            <a:xfrm flipH="false" flipV="false" rot="0">
              <a:off x="0" y="0"/>
              <a:ext cx="1003166" cy="1230836"/>
            </a:xfrm>
            <a:custGeom>
              <a:avLst/>
              <a:gdLst/>
              <a:ahLst/>
              <a:cxnLst/>
              <a:rect r="r" b="b" t="t" l="l"/>
              <a:pathLst>
                <a:path h="1230836" w="1003166">
                  <a:moveTo>
                    <a:pt x="203200" y="0"/>
                  </a:moveTo>
                  <a:lnTo>
                    <a:pt x="1003166" y="0"/>
                  </a:lnTo>
                  <a:lnTo>
                    <a:pt x="799965" y="1230836"/>
                  </a:lnTo>
                  <a:lnTo>
                    <a:pt x="0" y="1230836"/>
                  </a:lnTo>
                  <a:lnTo>
                    <a:pt x="203200" y="0"/>
                  </a:lnTo>
                  <a:close/>
                </a:path>
              </a:pathLst>
            </a:custGeom>
            <a:blipFill>
              <a:blip r:embed="rId4"/>
              <a:stretch>
                <a:fillRect l="-12191" t="0" r="-105933" b="0"/>
              </a:stretch>
            </a:blipFill>
          </p:spPr>
        </p:sp>
      </p:grpSp>
      <p:sp>
        <p:nvSpPr>
          <p:cNvPr name="Freeform 5" id="5"/>
          <p:cNvSpPr/>
          <p:nvPr/>
        </p:nvSpPr>
        <p:spPr>
          <a:xfrm flipH="false" flipV="false" rot="0">
            <a:off x="15754979" y="8678730"/>
            <a:ext cx="1656721" cy="731970"/>
          </a:xfrm>
          <a:custGeom>
            <a:avLst/>
            <a:gdLst/>
            <a:ahLst/>
            <a:cxnLst/>
            <a:rect r="r" b="b" t="t" l="l"/>
            <a:pathLst>
              <a:path h="731970" w="1656721">
                <a:moveTo>
                  <a:pt x="0" y="0"/>
                </a:moveTo>
                <a:lnTo>
                  <a:pt x="1656721" y="0"/>
                </a:lnTo>
                <a:lnTo>
                  <a:pt x="1656721" y="731970"/>
                </a:lnTo>
                <a:lnTo>
                  <a:pt x="0" y="73197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6" id="6"/>
          <p:cNvSpPr txBox="true"/>
          <p:nvPr/>
        </p:nvSpPr>
        <p:spPr>
          <a:xfrm rot="0">
            <a:off x="2513904" y="962025"/>
            <a:ext cx="9610899" cy="2660000"/>
          </a:xfrm>
          <a:prstGeom prst="rect">
            <a:avLst/>
          </a:prstGeom>
        </p:spPr>
        <p:txBody>
          <a:bodyPr anchor="t" rtlCol="false" tIns="0" lIns="0" bIns="0" rIns="0">
            <a:spAutoFit/>
          </a:bodyPr>
          <a:lstStyle/>
          <a:p>
            <a:pPr algn="l">
              <a:lnSpc>
                <a:spcPts val="10360"/>
              </a:lnSpc>
            </a:pPr>
            <a:r>
              <a:rPr lang="en-US" sz="7400">
                <a:solidFill>
                  <a:srgbClr val="0FA958"/>
                </a:solidFill>
                <a:latin typeface="Poppins"/>
                <a:ea typeface="Poppins"/>
                <a:cs typeface="Poppins"/>
                <a:sym typeface="Poppins"/>
              </a:rPr>
              <a:t>PROJECT MOTIVATION</a:t>
            </a:r>
          </a:p>
        </p:txBody>
      </p:sp>
      <p:sp>
        <p:nvSpPr>
          <p:cNvPr name="TextBox 7" id="7"/>
          <p:cNvSpPr txBox="true"/>
          <p:nvPr/>
        </p:nvSpPr>
        <p:spPr>
          <a:xfrm rot="0">
            <a:off x="1327363" y="3744800"/>
            <a:ext cx="8833373" cy="5562600"/>
          </a:xfrm>
          <a:prstGeom prst="rect">
            <a:avLst/>
          </a:prstGeom>
        </p:spPr>
        <p:txBody>
          <a:bodyPr anchor="t" rtlCol="false" tIns="0" lIns="0" bIns="0" rIns="0">
            <a:spAutoFit/>
          </a:bodyPr>
          <a:lstStyle/>
          <a:p>
            <a:pPr algn="just">
              <a:lnSpc>
                <a:spcPts val="4200"/>
              </a:lnSpc>
            </a:pPr>
            <a:r>
              <a:rPr lang="en-US" sz="3000">
                <a:solidFill>
                  <a:srgbClr val="363336"/>
                </a:solidFill>
                <a:latin typeface="Biski"/>
                <a:ea typeface="Biski"/>
                <a:cs typeface="Biski"/>
                <a:sym typeface="Biski"/>
              </a:rPr>
              <a:t>Plant diseases are a major threat to food security, cau</a:t>
            </a:r>
            <a:r>
              <a:rPr lang="en-US" sz="3000">
                <a:solidFill>
                  <a:srgbClr val="363336"/>
                </a:solidFill>
                <a:latin typeface="Biski"/>
                <a:ea typeface="Biski"/>
                <a:cs typeface="Biski"/>
                <a:sym typeface="Biski"/>
              </a:rPr>
              <a:t>sing significant economic losses and reducing crop quality. Currently, farmers rely on manual inspection, which is slow, labor-intensive, and prone to human error. There is a critical need for an automated AI solution that can detect diseases early and accurately. This technology empowers farmers to take timely action, reducing waste and ensuring a healthier harvest</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8700" y="1028700"/>
            <a:ext cx="875108" cy="875108"/>
          </a:xfrm>
          <a:custGeom>
            <a:avLst/>
            <a:gdLst/>
            <a:ahLst/>
            <a:cxnLst/>
            <a:rect r="r" b="b" t="t" l="l"/>
            <a:pathLst>
              <a:path h="875108" w="875108">
                <a:moveTo>
                  <a:pt x="0" y="0"/>
                </a:moveTo>
                <a:lnTo>
                  <a:pt x="875108" y="0"/>
                </a:lnTo>
                <a:lnTo>
                  <a:pt x="875108" y="875108"/>
                </a:lnTo>
                <a:lnTo>
                  <a:pt x="0" y="87510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9333554" y="1003301"/>
            <a:ext cx="7925746" cy="3909185"/>
            <a:chOff x="0" y="0"/>
            <a:chExt cx="2087439" cy="1029580"/>
          </a:xfrm>
        </p:grpSpPr>
        <p:sp>
          <p:nvSpPr>
            <p:cNvPr name="Freeform 4" id="4"/>
            <p:cNvSpPr/>
            <p:nvPr/>
          </p:nvSpPr>
          <p:spPr>
            <a:xfrm flipH="false" flipV="false" rot="0">
              <a:off x="0" y="0"/>
              <a:ext cx="2087439" cy="1029580"/>
            </a:xfrm>
            <a:custGeom>
              <a:avLst/>
              <a:gdLst/>
              <a:ahLst/>
              <a:cxnLst/>
              <a:rect r="r" b="b" t="t" l="l"/>
              <a:pathLst>
                <a:path h="1029580" w="2087439">
                  <a:moveTo>
                    <a:pt x="49817" y="0"/>
                  </a:moveTo>
                  <a:lnTo>
                    <a:pt x="2037622" y="0"/>
                  </a:lnTo>
                  <a:cubicBezTo>
                    <a:pt x="2050835" y="0"/>
                    <a:pt x="2063506" y="5249"/>
                    <a:pt x="2072848" y="14591"/>
                  </a:cubicBezTo>
                  <a:cubicBezTo>
                    <a:pt x="2082191" y="23934"/>
                    <a:pt x="2087439" y="36605"/>
                    <a:pt x="2087439" y="49817"/>
                  </a:cubicBezTo>
                  <a:lnTo>
                    <a:pt x="2087439" y="979763"/>
                  </a:lnTo>
                  <a:cubicBezTo>
                    <a:pt x="2087439" y="1007276"/>
                    <a:pt x="2065135" y="1029580"/>
                    <a:pt x="2037622" y="1029580"/>
                  </a:cubicBezTo>
                  <a:lnTo>
                    <a:pt x="49817" y="1029580"/>
                  </a:lnTo>
                  <a:cubicBezTo>
                    <a:pt x="36605" y="1029580"/>
                    <a:pt x="23934" y="1024331"/>
                    <a:pt x="14591" y="1014989"/>
                  </a:cubicBezTo>
                  <a:cubicBezTo>
                    <a:pt x="5249" y="1005646"/>
                    <a:pt x="0" y="992975"/>
                    <a:pt x="0" y="979763"/>
                  </a:cubicBezTo>
                  <a:lnTo>
                    <a:pt x="0" y="49817"/>
                  </a:lnTo>
                  <a:cubicBezTo>
                    <a:pt x="0" y="36605"/>
                    <a:pt x="5249" y="23934"/>
                    <a:pt x="14591" y="14591"/>
                  </a:cubicBezTo>
                  <a:cubicBezTo>
                    <a:pt x="23934" y="5249"/>
                    <a:pt x="36605" y="0"/>
                    <a:pt x="49817" y="0"/>
                  </a:cubicBezTo>
                  <a:close/>
                </a:path>
              </a:pathLst>
            </a:custGeom>
            <a:solidFill>
              <a:srgbClr val="F4F4F4"/>
            </a:solidFill>
          </p:spPr>
        </p:sp>
        <p:sp>
          <p:nvSpPr>
            <p:cNvPr name="TextBox 5" id="5"/>
            <p:cNvSpPr txBox="true"/>
            <p:nvPr/>
          </p:nvSpPr>
          <p:spPr>
            <a:xfrm>
              <a:off x="0" y="-38100"/>
              <a:ext cx="2087439" cy="1067680"/>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9333554" y="5374514"/>
            <a:ext cx="7925746" cy="3909185"/>
            <a:chOff x="0" y="0"/>
            <a:chExt cx="2087439" cy="1029580"/>
          </a:xfrm>
        </p:grpSpPr>
        <p:sp>
          <p:nvSpPr>
            <p:cNvPr name="Freeform 7" id="7"/>
            <p:cNvSpPr/>
            <p:nvPr/>
          </p:nvSpPr>
          <p:spPr>
            <a:xfrm flipH="false" flipV="false" rot="0">
              <a:off x="0" y="0"/>
              <a:ext cx="2087439" cy="1029580"/>
            </a:xfrm>
            <a:custGeom>
              <a:avLst/>
              <a:gdLst/>
              <a:ahLst/>
              <a:cxnLst/>
              <a:rect r="r" b="b" t="t" l="l"/>
              <a:pathLst>
                <a:path h="1029580" w="2087439">
                  <a:moveTo>
                    <a:pt x="49817" y="0"/>
                  </a:moveTo>
                  <a:lnTo>
                    <a:pt x="2037622" y="0"/>
                  </a:lnTo>
                  <a:cubicBezTo>
                    <a:pt x="2050835" y="0"/>
                    <a:pt x="2063506" y="5249"/>
                    <a:pt x="2072848" y="14591"/>
                  </a:cubicBezTo>
                  <a:cubicBezTo>
                    <a:pt x="2082191" y="23934"/>
                    <a:pt x="2087439" y="36605"/>
                    <a:pt x="2087439" y="49817"/>
                  </a:cubicBezTo>
                  <a:lnTo>
                    <a:pt x="2087439" y="979763"/>
                  </a:lnTo>
                  <a:cubicBezTo>
                    <a:pt x="2087439" y="1007276"/>
                    <a:pt x="2065135" y="1029580"/>
                    <a:pt x="2037622" y="1029580"/>
                  </a:cubicBezTo>
                  <a:lnTo>
                    <a:pt x="49817" y="1029580"/>
                  </a:lnTo>
                  <a:cubicBezTo>
                    <a:pt x="36605" y="1029580"/>
                    <a:pt x="23934" y="1024331"/>
                    <a:pt x="14591" y="1014989"/>
                  </a:cubicBezTo>
                  <a:cubicBezTo>
                    <a:pt x="5249" y="1005646"/>
                    <a:pt x="0" y="992975"/>
                    <a:pt x="0" y="979763"/>
                  </a:cubicBezTo>
                  <a:lnTo>
                    <a:pt x="0" y="49817"/>
                  </a:lnTo>
                  <a:cubicBezTo>
                    <a:pt x="0" y="36605"/>
                    <a:pt x="5249" y="23934"/>
                    <a:pt x="14591" y="14591"/>
                  </a:cubicBezTo>
                  <a:cubicBezTo>
                    <a:pt x="23934" y="5249"/>
                    <a:pt x="36605" y="0"/>
                    <a:pt x="49817" y="0"/>
                  </a:cubicBezTo>
                  <a:close/>
                </a:path>
              </a:pathLst>
            </a:custGeom>
            <a:solidFill>
              <a:srgbClr val="F4F4F4"/>
            </a:solidFill>
          </p:spPr>
        </p:sp>
        <p:sp>
          <p:nvSpPr>
            <p:cNvPr name="TextBox 8" id="8"/>
            <p:cNvSpPr txBox="true"/>
            <p:nvPr/>
          </p:nvSpPr>
          <p:spPr>
            <a:xfrm>
              <a:off x="0" y="-38100"/>
              <a:ext cx="2087439" cy="1067680"/>
            </a:xfrm>
            <a:prstGeom prst="rect">
              <a:avLst/>
            </a:prstGeom>
          </p:spPr>
          <p:txBody>
            <a:bodyPr anchor="ctr" rtlCol="false" tIns="50800" lIns="50800" bIns="50800" rIns="50800"/>
            <a:lstStyle/>
            <a:p>
              <a:pPr algn="ctr">
                <a:lnSpc>
                  <a:spcPts val="2659"/>
                </a:lnSpc>
                <a:spcBef>
                  <a:spcPct val="0"/>
                </a:spcBef>
              </a:pPr>
            </a:p>
          </p:txBody>
        </p:sp>
      </p:grpSp>
      <p:sp>
        <p:nvSpPr>
          <p:cNvPr name="Freeform 9" id="9"/>
          <p:cNvSpPr/>
          <p:nvPr/>
        </p:nvSpPr>
        <p:spPr>
          <a:xfrm flipH="false" flipV="false" rot="0">
            <a:off x="15606849" y="4000147"/>
            <a:ext cx="1366967" cy="603951"/>
          </a:xfrm>
          <a:custGeom>
            <a:avLst/>
            <a:gdLst/>
            <a:ahLst/>
            <a:cxnLst/>
            <a:rect r="r" b="b" t="t" l="l"/>
            <a:pathLst>
              <a:path h="603951" w="1366967">
                <a:moveTo>
                  <a:pt x="0" y="0"/>
                </a:moveTo>
                <a:lnTo>
                  <a:pt x="1366967" y="0"/>
                </a:lnTo>
                <a:lnTo>
                  <a:pt x="1366967" y="603951"/>
                </a:lnTo>
                <a:lnTo>
                  <a:pt x="0" y="60395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15606849" y="8339065"/>
            <a:ext cx="1366967" cy="603951"/>
          </a:xfrm>
          <a:custGeom>
            <a:avLst/>
            <a:gdLst/>
            <a:ahLst/>
            <a:cxnLst/>
            <a:rect r="r" b="b" t="t" l="l"/>
            <a:pathLst>
              <a:path h="603951" w="1366967">
                <a:moveTo>
                  <a:pt x="0" y="0"/>
                </a:moveTo>
                <a:lnTo>
                  <a:pt x="1366967" y="0"/>
                </a:lnTo>
                <a:lnTo>
                  <a:pt x="1366967" y="603951"/>
                </a:lnTo>
                <a:lnTo>
                  <a:pt x="0" y="60395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1" id="11"/>
          <p:cNvGrpSpPr>
            <a:grpSpLocks noChangeAspect="true"/>
          </p:cNvGrpSpPr>
          <p:nvPr/>
        </p:nvGrpSpPr>
        <p:grpSpPr>
          <a:xfrm rot="0">
            <a:off x="-1155275" y="3334838"/>
            <a:ext cx="9777363" cy="5608177"/>
            <a:chOff x="0" y="0"/>
            <a:chExt cx="7981950" cy="4578350"/>
          </a:xfrm>
        </p:grpSpPr>
        <p:sp>
          <p:nvSpPr>
            <p:cNvPr name="Freeform 12" id="12"/>
            <p:cNvSpPr/>
            <p:nvPr/>
          </p:nvSpPr>
          <p:spPr>
            <a:xfrm flipH="false" flipV="false" rot="0">
              <a:off x="765810" y="21590"/>
              <a:ext cx="6451600" cy="4326890"/>
            </a:xfrm>
            <a:custGeom>
              <a:avLst/>
              <a:gdLst/>
              <a:ahLst/>
              <a:cxnLst/>
              <a:rect r="r" b="b" t="t" l="l"/>
              <a:pathLst>
                <a:path h="4326890" w="6451600">
                  <a:moveTo>
                    <a:pt x="6224270" y="0"/>
                  </a:moveTo>
                  <a:lnTo>
                    <a:pt x="226060" y="0"/>
                  </a:lnTo>
                  <a:cubicBezTo>
                    <a:pt x="101600" y="0"/>
                    <a:pt x="0" y="101600"/>
                    <a:pt x="0" y="226060"/>
                  </a:cubicBezTo>
                  <a:lnTo>
                    <a:pt x="0" y="4326890"/>
                  </a:lnTo>
                  <a:lnTo>
                    <a:pt x="6451601" y="4326890"/>
                  </a:lnTo>
                  <a:lnTo>
                    <a:pt x="6451601" y="226060"/>
                  </a:lnTo>
                  <a:cubicBezTo>
                    <a:pt x="6450331" y="101600"/>
                    <a:pt x="6348731" y="0"/>
                    <a:pt x="6224270" y="0"/>
                  </a:cubicBezTo>
                  <a:close/>
                  <a:moveTo>
                    <a:pt x="6252210" y="4043680"/>
                  </a:moveTo>
                  <a:lnTo>
                    <a:pt x="196851" y="4043680"/>
                  </a:lnTo>
                  <a:lnTo>
                    <a:pt x="196851" y="255270"/>
                  </a:lnTo>
                  <a:lnTo>
                    <a:pt x="6252210" y="255270"/>
                  </a:lnTo>
                  <a:lnTo>
                    <a:pt x="6252210" y="4043680"/>
                  </a:lnTo>
                  <a:close/>
                </a:path>
              </a:pathLst>
            </a:custGeom>
            <a:solidFill>
              <a:srgbClr val="000000"/>
            </a:solidFill>
          </p:spPr>
        </p:sp>
        <p:sp>
          <p:nvSpPr>
            <p:cNvPr name="Freeform 13" id="13"/>
            <p:cNvSpPr/>
            <p:nvPr/>
          </p:nvSpPr>
          <p:spPr>
            <a:xfrm flipH="false" flipV="false" rot="0">
              <a:off x="0" y="0"/>
              <a:ext cx="7981950" cy="4542790"/>
            </a:xfrm>
            <a:custGeom>
              <a:avLst/>
              <a:gdLst/>
              <a:ahLst/>
              <a:cxnLst/>
              <a:rect r="r" b="b" t="t" l="l"/>
              <a:pathLst>
                <a:path h="4542790" w="7981950">
                  <a:moveTo>
                    <a:pt x="7239000" y="4348480"/>
                  </a:moveTo>
                  <a:lnTo>
                    <a:pt x="7239000" y="243840"/>
                  </a:lnTo>
                  <a:cubicBezTo>
                    <a:pt x="7239000" y="109220"/>
                    <a:pt x="7129780" y="0"/>
                    <a:pt x="6995160" y="0"/>
                  </a:cubicBezTo>
                  <a:lnTo>
                    <a:pt x="985520" y="0"/>
                  </a:lnTo>
                  <a:cubicBezTo>
                    <a:pt x="852170" y="0"/>
                    <a:pt x="742950" y="109220"/>
                    <a:pt x="742950" y="243840"/>
                  </a:cubicBezTo>
                  <a:lnTo>
                    <a:pt x="742950" y="4349750"/>
                  </a:lnTo>
                  <a:lnTo>
                    <a:pt x="0" y="4349750"/>
                  </a:lnTo>
                  <a:lnTo>
                    <a:pt x="0" y="4447540"/>
                  </a:lnTo>
                  <a:cubicBezTo>
                    <a:pt x="0" y="4500880"/>
                    <a:pt x="43180" y="4542790"/>
                    <a:pt x="95250" y="4542790"/>
                  </a:cubicBezTo>
                  <a:lnTo>
                    <a:pt x="7886700" y="4542790"/>
                  </a:lnTo>
                  <a:cubicBezTo>
                    <a:pt x="7940040" y="4542790"/>
                    <a:pt x="7981950" y="4499610"/>
                    <a:pt x="7981950" y="4447540"/>
                  </a:cubicBezTo>
                  <a:lnTo>
                    <a:pt x="7981950" y="4349750"/>
                  </a:lnTo>
                  <a:lnTo>
                    <a:pt x="7239000" y="4349750"/>
                  </a:lnTo>
                  <a:close/>
                  <a:moveTo>
                    <a:pt x="4519930" y="4348480"/>
                  </a:moveTo>
                  <a:lnTo>
                    <a:pt x="4519930" y="4349750"/>
                  </a:lnTo>
                  <a:cubicBezTo>
                    <a:pt x="4519930" y="4403090"/>
                    <a:pt x="4476750" y="4445000"/>
                    <a:pt x="4424680" y="4445000"/>
                  </a:cubicBezTo>
                  <a:lnTo>
                    <a:pt x="3557270" y="4445000"/>
                  </a:lnTo>
                  <a:cubicBezTo>
                    <a:pt x="3503930" y="4445000"/>
                    <a:pt x="3462020" y="4401820"/>
                    <a:pt x="3462020" y="4349750"/>
                  </a:cubicBezTo>
                  <a:lnTo>
                    <a:pt x="3462020" y="4348480"/>
                  </a:lnTo>
                  <a:lnTo>
                    <a:pt x="765810" y="4348480"/>
                  </a:lnTo>
                  <a:lnTo>
                    <a:pt x="765810" y="247650"/>
                  </a:lnTo>
                  <a:cubicBezTo>
                    <a:pt x="765810" y="123190"/>
                    <a:pt x="867410" y="21590"/>
                    <a:pt x="991870" y="21590"/>
                  </a:cubicBezTo>
                  <a:lnTo>
                    <a:pt x="6990080" y="21590"/>
                  </a:lnTo>
                  <a:cubicBezTo>
                    <a:pt x="7114539" y="21590"/>
                    <a:pt x="7216139" y="123190"/>
                    <a:pt x="7216139" y="247650"/>
                  </a:cubicBezTo>
                  <a:lnTo>
                    <a:pt x="7216139" y="4348480"/>
                  </a:lnTo>
                  <a:lnTo>
                    <a:pt x="4519930" y="4348480"/>
                  </a:lnTo>
                  <a:close/>
                </a:path>
              </a:pathLst>
            </a:custGeom>
            <a:solidFill>
              <a:srgbClr val="E9E9E9"/>
            </a:solidFill>
          </p:spPr>
        </p:sp>
        <p:sp>
          <p:nvSpPr>
            <p:cNvPr name="Freeform 14" id="14"/>
            <p:cNvSpPr/>
            <p:nvPr/>
          </p:nvSpPr>
          <p:spPr>
            <a:xfrm flipH="false" flipV="false" rot="0">
              <a:off x="3460750" y="4349750"/>
              <a:ext cx="1059180" cy="96520"/>
            </a:xfrm>
            <a:custGeom>
              <a:avLst/>
              <a:gdLst/>
              <a:ahLst/>
              <a:cxnLst/>
              <a:rect r="r" b="b" t="t" l="l"/>
              <a:pathLst>
                <a:path h="96520" w="1059180">
                  <a:moveTo>
                    <a:pt x="96520" y="96520"/>
                  </a:moveTo>
                  <a:lnTo>
                    <a:pt x="963930" y="96520"/>
                  </a:lnTo>
                  <a:cubicBezTo>
                    <a:pt x="1017270" y="96520"/>
                    <a:pt x="1059180" y="53340"/>
                    <a:pt x="1059180" y="1270"/>
                  </a:cubicBezTo>
                  <a:lnTo>
                    <a:pt x="1059180" y="0"/>
                  </a:lnTo>
                  <a:lnTo>
                    <a:pt x="0" y="0"/>
                  </a:lnTo>
                  <a:lnTo>
                    <a:pt x="0" y="1270"/>
                  </a:lnTo>
                  <a:cubicBezTo>
                    <a:pt x="0" y="53340"/>
                    <a:pt x="43180" y="96520"/>
                    <a:pt x="96520" y="96520"/>
                  </a:cubicBezTo>
                  <a:close/>
                </a:path>
              </a:pathLst>
            </a:custGeom>
            <a:solidFill>
              <a:srgbClr val="CCCCCC"/>
            </a:solidFill>
          </p:spPr>
        </p:sp>
        <p:sp>
          <p:nvSpPr>
            <p:cNvPr name="Freeform 15" id="15"/>
            <p:cNvSpPr/>
            <p:nvPr/>
          </p:nvSpPr>
          <p:spPr>
            <a:xfrm flipH="false" flipV="false" rot="0">
              <a:off x="163830" y="4542790"/>
              <a:ext cx="7654290" cy="35560"/>
            </a:xfrm>
            <a:custGeom>
              <a:avLst/>
              <a:gdLst/>
              <a:ahLst/>
              <a:cxnLst/>
              <a:rect r="r" b="b" t="t" l="l"/>
              <a:pathLst>
                <a:path h="35560" w="7654290">
                  <a:moveTo>
                    <a:pt x="0" y="0"/>
                  </a:moveTo>
                  <a:cubicBezTo>
                    <a:pt x="0" y="20320"/>
                    <a:pt x="16510" y="35560"/>
                    <a:pt x="35560" y="35560"/>
                  </a:cubicBezTo>
                  <a:lnTo>
                    <a:pt x="7618730" y="35560"/>
                  </a:lnTo>
                  <a:cubicBezTo>
                    <a:pt x="7639050" y="35560"/>
                    <a:pt x="7654290" y="19050"/>
                    <a:pt x="7654290" y="0"/>
                  </a:cubicBezTo>
                  <a:lnTo>
                    <a:pt x="0" y="0"/>
                  </a:lnTo>
                  <a:close/>
                </a:path>
              </a:pathLst>
            </a:custGeom>
            <a:solidFill>
              <a:srgbClr val="CCCCCC"/>
            </a:solidFill>
          </p:spPr>
        </p:sp>
        <p:sp>
          <p:nvSpPr>
            <p:cNvPr name="Freeform 16" id="16"/>
            <p:cNvSpPr/>
            <p:nvPr/>
          </p:nvSpPr>
          <p:spPr>
            <a:xfrm flipH="false" flipV="false" rot="0">
              <a:off x="962660" y="276860"/>
              <a:ext cx="6055360" cy="3789680"/>
            </a:xfrm>
            <a:custGeom>
              <a:avLst/>
              <a:gdLst/>
              <a:ahLst/>
              <a:cxnLst/>
              <a:rect r="r" b="b" t="t" l="l"/>
              <a:pathLst>
                <a:path h="3789680" w="6055360">
                  <a:moveTo>
                    <a:pt x="0" y="0"/>
                  </a:moveTo>
                  <a:lnTo>
                    <a:pt x="6055360" y="0"/>
                  </a:lnTo>
                  <a:lnTo>
                    <a:pt x="6055360" y="3789680"/>
                  </a:lnTo>
                  <a:lnTo>
                    <a:pt x="0" y="3789680"/>
                  </a:lnTo>
                  <a:close/>
                </a:path>
              </a:pathLst>
            </a:custGeom>
            <a:blipFill>
              <a:blip r:embed="rId6"/>
              <a:stretch>
                <a:fillRect l="0" t="-3228" r="0" b="-3228"/>
              </a:stretch>
            </a:blipFill>
          </p:spPr>
        </p:sp>
      </p:grpSp>
      <p:sp>
        <p:nvSpPr>
          <p:cNvPr name="TextBox 17" id="17"/>
          <p:cNvSpPr txBox="true"/>
          <p:nvPr/>
        </p:nvSpPr>
        <p:spPr>
          <a:xfrm rot="0">
            <a:off x="2239618" y="803276"/>
            <a:ext cx="5683662" cy="2498709"/>
          </a:xfrm>
          <a:prstGeom prst="rect">
            <a:avLst/>
          </a:prstGeom>
        </p:spPr>
        <p:txBody>
          <a:bodyPr anchor="t" rtlCol="false" tIns="0" lIns="0" bIns="0" rIns="0">
            <a:spAutoFit/>
          </a:bodyPr>
          <a:lstStyle/>
          <a:p>
            <a:pPr algn="l">
              <a:lnSpc>
                <a:spcPts val="9800"/>
              </a:lnSpc>
            </a:pPr>
            <a:r>
              <a:rPr lang="en-US" sz="7000">
                <a:solidFill>
                  <a:srgbClr val="0FA958"/>
                </a:solidFill>
                <a:latin typeface="Poppins"/>
                <a:ea typeface="Poppins"/>
                <a:cs typeface="Poppins"/>
                <a:sym typeface="Poppins"/>
              </a:rPr>
              <a:t>PROJECT OBJECTIVES</a:t>
            </a:r>
          </a:p>
        </p:txBody>
      </p:sp>
      <p:sp>
        <p:nvSpPr>
          <p:cNvPr name="TextBox 18" id="18"/>
          <p:cNvSpPr txBox="true"/>
          <p:nvPr/>
        </p:nvSpPr>
        <p:spPr>
          <a:xfrm rot="0">
            <a:off x="9890426" y="1289051"/>
            <a:ext cx="6812001" cy="2970530"/>
          </a:xfrm>
          <a:prstGeom prst="rect">
            <a:avLst/>
          </a:prstGeom>
        </p:spPr>
        <p:txBody>
          <a:bodyPr anchor="t" rtlCol="false" tIns="0" lIns="0" bIns="0" rIns="0">
            <a:spAutoFit/>
          </a:bodyPr>
          <a:lstStyle/>
          <a:p>
            <a:pPr algn="just">
              <a:lnSpc>
                <a:spcPts val="3220"/>
              </a:lnSpc>
            </a:pPr>
            <a:r>
              <a:rPr lang="en-US" sz="2300">
                <a:solidFill>
                  <a:srgbClr val="363336"/>
                </a:solidFill>
                <a:latin typeface="Biski"/>
                <a:ea typeface="Biski"/>
                <a:cs typeface="Biski"/>
                <a:sym typeface="Biski"/>
              </a:rPr>
              <a:t>Develop a robust Deep Learning model using Convolutional Neural Networks (CNNs) capable of accurately classifying 38 di</a:t>
            </a:r>
            <a:r>
              <a:rPr lang="en-US" sz="2300">
                <a:solidFill>
                  <a:srgbClr val="363336"/>
                </a:solidFill>
                <a:latin typeface="Biski"/>
                <a:ea typeface="Biski"/>
                <a:cs typeface="Biski"/>
                <a:sym typeface="Biski"/>
              </a:rPr>
              <a:t>stinct plant disease classes. The system is designed to handle complex visual patterns and varying imaging conditions through advanced preprocessing techniques.</a:t>
            </a:r>
          </a:p>
        </p:txBody>
      </p:sp>
      <p:sp>
        <p:nvSpPr>
          <p:cNvPr name="TextBox 19" id="19"/>
          <p:cNvSpPr txBox="true"/>
          <p:nvPr/>
        </p:nvSpPr>
        <p:spPr>
          <a:xfrm rot="0">
            <a:off x="9890426" y="5715509"/>
            <a:ext cx="6812001" cy="2570480"/>
          </a:xfrm>
          <a:prstGeom prst="rect">
            <a:avLst/>
          </a:prstGeom>
        </p:spPr>
        <p:txBody>
          <a:bodyPr anchor="t" rtlCol="false" tIns="0" lIns="0" bIns="0" rIns="0">
            <a:spAutoFit/>
          </a:bodyPr>
          <a:lstStyle/>
          <a:p>
            <a:pPr algn="just">
              <a:lnSpc>
                <a:spcPts val="3220"/>
              </a:lnSpc>
            </a:pPr>
            <a:r>
              <a:rPr lang="en-US" sz="2300">
                <a:solidFill>
                  <a:srgbClr val="363336"/>
                </a:solidFill>
                <a:latin typeface="Biski"/>
                <a:ea typeface="Biski"/>
                <a:cs typeface="Biski"/>
                <a:sym typeface="Biski"/>
              </a:rPr>
              <a:t>Provide an automated, real-time diagnostic tool for precision agriculture. This solution aims to replace time-consuming manual in</a:t>
            </a:r>
            <a:r>
              <a:rPr lang="en-US" sz="2300">
                <a:solidFill>
                  <a:srgbClr val="363336"/>
                </a:solidFill>
                <a:latin typeface="Biski"/>
                <a:ea typeface="Biski"/>
                <a:cs typeface="Biski"/>
                <a:sym typeface="Biski"/>
              </a:rPr>
              <a:t>spections, helping farmers detect infections early, minimize crop losses, and ensure food security</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8700" y="1028700"/>
            <a:ext cx="875108" cy="875108"/>
          </a:xfrm>
          <a:custGeom>
            <a:avLst/>
            <a:gdLst/>
            <a:ahLst/>
            <a:cxnLst/>
            <a:rect r="r" b="b" t="t" l="l"/>
            <a:pathLst>
              <a:path h="875108" w="875108">
                <a:moveTo>
                  <a:pt x="0" y="0"/>
                </a:moveTo>
                <a:lnTo>
                  <a:pt x="875108" y="0"/>
                </a:lnTo>
                <a:lnTo>
                  <a:pt x="875108" y="875108"/>
                </a:lnTo>
                <a:lnTo>
                  <a:pt x="0" y="87510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5892333" y="8654349"/>
            <a:ext cx="1366967" cy="603951"/>
          </a:xfrm>
          <a:custGeom>
            <a:avLst/>
            <a:gdLst/>
            <a:ahLst/>
            <a:cxnLst/>
            <a:rect r="r" b="b" t="t" l="l"/>
            <a:pathLst>
              <a:path h="603951" w="1366967">
                <a:moveTo>
                  <a:pt x="0" y="0"/>
                </a:moveTo>
                <a:lnTo>
                  <a:pt x="1366967" y="0"/>
                </a:lnTo>
                <a:lnTo>
                  <a:pt x="1366967" y="603951"/>
                </a:lnTo>
                <a:lnTo>
                  <a:pt x="0" y="60395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1174963" y="2647404"/>
            <a:ext cx="3528853" cy="2713329"/>
            <a:chOff x="0" y="0"/>
            <a:chExt cx="929410" cy="714622"/>
          </a:xfrm>
        </p:grpSpPr>
        <p:sp>
          <p:nvSpPr>
            <p:cNvPr name="Freeform 5" id="5"/>
            <p:cNvSpPr/>
            <p:nvPr/>
          </p:nvSpPr>
          <p:spPr>
            <a:xfrm flipH="false" flipV="false" rot="0">
              <a:off x="0" y="0"/>
              <a:ext cx="929410" cy="714622"/>
            </a:xfrm>
            <a:custGeom>
              <a:avLst/>
              <a:gdLst/>
              <a:ahLst/>
              <a:cxnLst/>
              <a:rect r="r" b="b" t="t" l="l"/>
              <a:pathLst>
                <a:path h="714622" w="929410">
                  <a:moveTo>
                    <a:pt x="111888" y="0"/>
                  </a:moveTo>
                  <a:lnTo>
                    <a:pt x="817521" y="0"/>
                  </a:lnTo>
                  <a:cubicBezTo>
                    <a:pt x="847196" y="0"/>
                    <a:pt x="875655" y="11788"/>
                    <a:pt x="896638" y="32771"/>
                  </a:cubicBezTo>
                  <a:cubicBezTo>
                    <a:pt x="917622" y="53755"/>
                    <a:pt x="929410" y="82214"/>
                    <a:pt x="929410" y="111888"/>
                  </a:cubicBezTo>
                  <a:lnTo>
                    <a:pt x="929410" y="602733"/>
                  </a:lnTo>
                  <a:cubicBezTo>
                    <a:pt x="929410" y="632408"/>
                    <a:pt x="917622" y="660867"/>
                    <a:pt x="896638" y="681850"/>
                  </a:cubicBezTo>
                  <a:cubicBezTo>
                    <a:pt x="875655" y="702833"/>
                    <a:pt x="847196" y="714622"/>
                    <a:pt x="817521" y="714622"/>
                  </a:cubicBezTo>
                  <a:lnTo>
                    <a:pt x="111888" y="714622"/>
                  </a:lnTo>
                  <a:cubicBezTo>
                    <a:pt x="82214" y="714622"/>
                    <a:pt x="53755" y="702833"/>
                    <a:pt x="32771" y="681850"/>
                  </a:cubicBezTo>
                  <a:cubicBezTo>
                    <a:pt x="11788" y="660867"/>
                    <a:pt x="0" y="632408"/>
                    <a:pt x="0" y="602733"/>
                  </a:cubicBezTo>
                  <a:lnTo>
                    <a:pt x="0" y="111888"/>
                  </a:lnTo>
                  <a:cubicBezTo>
                    <a:pt x="0" y="82214"/>
                    <a:pt x="11788" y="53755"/>
                    <a:pt x="32771" y="32771"/>
                  </a:cubicBezTo>
                  <a:cubicBezTo>
                    <a:pt x="53755" y="11788"/>
                    <a:pt x="82214" y="0"/>
                    <a:pt x="111888" y="0"/>
                  </a:cubicBezTo>
                  <a:close/>
                </a:path>
              </a:pathLst>
            </a:custGeom>
            <a:solidFill>
              <a:srgbClr val="F4F4F4"/>
            </a:solidFill>
          </p:spPr>
        </p:sp>
        <p:sp>
          <p:nvSpPr>
            <p:cNvPr name="TextBox 6" id="6"/>
            <p:cNvSpPr txBox="true"/>
            <p:nvPr/>
          </p:nvSpPr>
          <p:spPr>
            <a:xfrm>
              <a:off x="0" y="-190500"/>
              <a:ext cx="929410" cy="905122"/>
            </a:xfrm>
            <a:prstGeom prst="rect">
              <a:avLst/>
            </a:prstGeom>
          </p:spPr>
          <p:txBody>
            <a:bodyPr anchor="ctr" rtlCol="false" tIns="50800" lIns="50800" bIns="50800" rIns="50800"/>
            <a:lstStyle/>
            <a:p>
              <a:pPr algn="ctr">
                <a:lnSpc>
                  <a:spcPts val="2659"/>
                </a:lnSpc>
                <a:spcBef>
                  <a:spcPct val="0"/>
                </a:spcBef>
              </a:pPr>
              <a:r>
                <a:rPr lang="en-US" sz="1899" u="sng">
                  <a:solidFill>
                    <a:srgbClr val="000000"/>
                  </a:solidFill>
                  <a:latin typeface="Biski"/>
                  <a:ea typeface="Biski"/>
                  <a:cs typeface="Biski"/>
                  <a:sym typeface="Biski"/>
                  <a:hlinkClick r:id="rId6" tooltip="https://www.kaggle.com/datasets/vipoooool/new-plant-diseases-dataset"/>
                </a:rPr>
                <a:t>New Plant Diseases Dataset (Kaggle).</a:t>
              </a:r>
            </a:p>
          </p:txBody>
        </p:sp>
      </p:grpSp>
      <p:grpSp>
        <p:nvGrpSpPr>
          <p:cNvPr name="Group 7" id="7"/>
          <p:cNvGrpSpPr/>
          <p:nvPr/>
        </p:nvGrpSpPr>
        <p:grpSpPr>
          <a:xfrm rot="0">
            <a:off x="1174963" y="5629208"/>
            <a:ext cx="3528853" cy="2713329"/>
            <a:chOff x="0" y="0"/>
            <a:chExt cx="929410" cy="714622"/>
          </a:xfrm>
        </p:grpSpPr>
        <p:sp>
          <p:nvSpPr>
            <p:cNvPr name="Freeform 8" id="8"/>
            <p:cNvSpPr/>
            <p:nvPr/>
          </p:nvSpPr>
          <p:spPr>
            <a:xfrm flipH="false" flipV="false" rot="0">
              <a:off x="0" y="0"/>
              <a:ext cx="929410" cy="714622"/>
            </a:xfrm>
            <a:custGeom>
              <a:avLst/>
              <a:gdLst/>
              <a:ahLst/>
              <a:cxnLst/>
              <a:rect r="r" b="b" t="t" l="l"/>
              <a:pathLst>
                <a:path h="714622" w="929410">
                  <a:moveTo>
                    <a:pt x="111888" y="0"/>
                  </a:moveTo>
                  <a:lnTo>
                    <a:pt x="817521" y="0"/>
                  </a:lnTo>
                  <a:cubicBezTo>
                    <a:pt x="847196" y="0"/>
                    <a:pt x="875655" y="11788"/>
                    <a:pt x="896638" y="32771"/>
                  </a:cubicBezTo>
                  <a:cubicBezTo>
                    <a:pt x="917622" y="53755"/>
                    <a:pt x="929410" y="82214"/>
                    <a:pt x="929410" y="111888"/>
                  </a:cubicBezTo>
                  <a:lnTo>
                    <a:pt x="929410" y="602733"/>
                  </a:lnTo>
                  <a:cubicBezTo>
                    <a:pt x="929410" y="632408"/>
                    <a:pt x="917622" y="660867"/>
                    <a:pt x="896638" y="681850"/>
                  </a:cubicBezTo>
                  <a:cubicBezTo>
                    <a:pt x="875655" y="702833"/>
                    <a:pt x="847196" y="714622"/>
                    <a:pt x="817521" y="714622"/>
                  </a:cubicBezTo>
                  <a:lnTo>
                    <a:pt x="111888" y="714622"/>
                  </a:lnTo>
                  <a:cubicBezTo>
                    <a:pt x="82214" y="714622"/>
                    <a:pt x="53755" y="702833"/>
                    <a:pt x="32771" y="681850"/>
                  </a:cubicBezTo>
                  <a:cubicBezTo>
                    <a:pt x="11788" y="660867"/>
                    <a:pt x="0" y="632408"/>
                    <a:pt x="0" y="602733"/>
                  </a:cubicBezTo>
                  <a:lnTo>
                    <a:pt x="0" y="111888"/>
                  </a:lnTo>
                  <a:cubicBezTo>
                    <a:pt x="0" y="82214"/>
                    <a:pt x="11788" y="53755"/>
                    <a:pt x="32771" y="32771"/>
                  </a:cubicBezTo>
                  <a:cubicBezTo>
                    <a:pt x="53755" y="11788"/>
                    <a:pt x="82214" y="0"/>
                    <a:pt x="111888" y="0"/>
                  </a:cubicBezTo>
                  <a:close/>
                </a:path>
              </a:pathLst>
            </a:custGeom>
            <a:solidFill>
              <a:srgbClr val="F4F4F4"/>
            </a:solidFill>
          </p:spPr>
        </p:sp>
        <p:sp>
          <p:nvSpPr>
            <p:cNvPr name="TextBox 9" id="9"/>
            <p:cNvSpPr txBox="true"/>
            <p:nvPr/>
          </p:nvSpPr>
          <p:spPr>
            <a:xfrm>
              <a:off x="0" y="-190500"/>
              <a:ext cx="929410" cy="905122"/>
            </a:xfrm>
            <a:prstGeom prst="rect">
              <a:avLst/>
            </a:prstGeom>
          </p:spPr>
          <p:txBody>
            <a:bodyPr anchor="ctr" rtlCol="false" tIns="50800" lIns="50800" bIns="50800" rIns="50800"/>
            <a:lstStyle/>
            <a:p>
              <a:pPr algn="ctr">
                <a:lnSpc>
                  <a:spcPts val="2659"/>
                </a:lnSpc>
                <a:spcBef>
                  <a:spcPct val="0"/>
                </a:spcBef>
              </a:pPr>
              <a:r>
                <a:rPr lang="en-US" sz="1899">
                  <a:solidFill>
                    <a:srgbClr val="000000"/>
                  </a:solidFill>
                  <a:latin typeface="Biski"/>
                  <a:ea typeface="Biski"/>
                  <a:cs typeface="Biski"/>
                  <a:sym typeface="Biski"/>
                </a:rPr>
                <a:t>38 Classes (e.g., Apple, Corn, Tomato, Potato).</a:t>
              </a:r>
            </a:p>
          </p:txBody>
        </p:sp>
      </p:grpSp>
      <p:sp>
        <p:nvSpPr>
          <p:cNvPr name="Freeform 10" id="10"/>
          <p:cNvSpPr/>
          <p:nvPr/>
        </p:nvSpPr>
        <p:spPr>
          <a:xfrm flipH="false" flipV="false" rot="0">
            <a:off x="9581291" y="2477600"/>
            <a:ext cx="9760734" cy="5331801"/>
          </a:xfrm>
          <a:custGeom>
            <a:avLst/>
            <a:gdLst/>
            <a:ahLst/>
            <a:cxnLst/>
            <a:rect r="r" b="b" t="t" l="l"/>
            <a:pathLst>
              <a:path h="5331801" w="9760734">
                <a:moveTo>
                  <a:pt x="0" y="0"/>
                </a:moveTo>
                <a:lnTo>
                  <a:pt x="9760733" y="0"/>
                </a:lnTo>
                <a:lnTo>
                  <a:pt x="9760733" y="5331800"/>
                </a:lnTo>
                <a:lnTo>
                  <a:pt x="0" y="5331800"/>
                </a:lnTo>
                <a:lnTo>
                  <a:pt x="0" y="0"/>
                </a:lnTo>
                <a:close/>
              </a:path>
            </a:pathLst>
          </a:custGeom>
          <a:blipFill>
            <a:blip r:embed="rId7"/>
            <a:stretch>
              <a:fillRect l="0" t="0" r="0" b="0"/>
            </a:stretch>
          </a:blipFill>
        </p:spPr>
      </p:sp>
      <p:grpSp>
        <p:nvGrpSpPr>
          <p:cNvPr name="Group 11" id="11"/>
          <p:cNvGrpSpPr/>
          <p:nvPr/>
        </p:nvGrpSpPr>
        <p:grpSpPr>
          <a:xfrm rot="0">
            <a:off x="6719895" y="2647404"/>
            <a:ext cx="3528853" cy="2713329"/>
            <a:chOff x="0" y="0"/>
            <a:chExt cx="929410" cy="714622"/>
          </a:xfrm>
        </p:grpSpPr>
        <p:sp>
          <p:nvSpPr>
            <p:cNvPr name="Freeform 12" id="12"/>
            <p:cNvSpPr/>
            <p:nvPr/>
          </p:nvSpPr>
          <p:spPr>
            <a:xfrm flipH="false" flipV="false" rot="0">
              <a:off x="0" y="0"/>
              <a:ext cx="929410" cy="714622"/>
            </a:xfrm>
            <a:custGeom>
              <a:avLst/>
              <a:gdLst/>
              <a:ahLst/>
              <a:cxnLst/>
              <a:rect r="r" b="b" t="t" l="l"/>
              <a:pathLst>
                <a:path h="714622" w="929410">
                  <a:moveTo>
                    <a:pt x="111888" y="0"/>
                  </a:moveTo>
                  <a:lnTo>
                    <a:pt x="817521" y="0"/>
                  </a:lnTo>
                  <a:cubicBezTo>
                    <a:pt x="847196" y="0"/>
                    <a:pt x="875655" y="11788"/>
                    <a:pt x="896638" y="32771"/>
                  </a:cubicBezTo>
                  <a:cubicBezTo>
                    <a:pt x="917622" y="53755"/>
                    <a:pt x="929410" y="82214"/>
                    <a:pt x="929410" y="111888"/>
                  </a:cubicBezTo>
                  <a:lnTo>
                    <a:pt x="929410" y="602733"/>
                  </a:lnTo>
                  <a:cubicBezTo>
                    <a:pt x="929410" y="632408"/>
                    <a:pt x="917622" y="660867"/>
                    <a:pt x="896638" y="681850"/>
                  </a:cubicBezTo>
                  <a:cubicBezTo>
                    <a:pt x="875655" y="702833"/>
                    <a:pt x="847196" y="714622"/>
                    <a:pt x="817521" y="714622"/>
                  </a:cubicBezTo>
                  <a:lnTo>
                    <a:pt x="111888" y="714622"/>
                  </a:lnTo>
                  <a:cubicBezTo>
                    <a:pt x="82214" y="714622"/>
                    <a:pt x="53755" y="702833"/>
                    <a:pt x="32771" y="681850"/>
                  </a:cubicBezTo>
                  <a:cubicBezTo>
                    <a:pt x="11788" y="660867"/>
                    <a:pt x="0" y="632408"/>
                    <a:pt x="0" y="602733"/>
                  </a:cubicBezTo>
                  <a:lnTo>
                    <a:pt x="0" y="111888"/>
                  </a:lnTo>
                  <a:cubicBezTo>
                    <a:pt x="0" y="82214"/>
                    <a:pt x="11788" y="53755"/>
                    <a:pt x="32771" y="32771"/>
                  </a:cubicBezTo>
                  <a:cubicBezTo>
                    <a:pt x="53755" y="11788"/>
                    <a:pt x="82214" y="0"/>
                    <a:pt x="111888" y="0"/>
                  </a:cubicBezTo>
                  <a:close/>
                </a:path>
              </a:pathLst>
            </a:custGeom>
            <a:solidFill>
              <a:srgbClr val="F4F4F4"/>
            </a:solidFill>
          </p:spPr>
        </p:sp>
        <p:sp>
          <p:nvSpPr>
            <p:cNvPr name="TextBox 13" id="13"/>
            <p:cNvSpPr txBox="true"/>
            <p:nvPr/>
          </p:nvSpPr>
          <p:spPr>
            <a:xfrm>
              <a:off x="0" y="-190500"/>
              <a:ext cx="929410" cy="905122"/>
            </a:xfrm>
            <a:prstGeom prst="rect">
              <a:avLst/>
            </a:prstGeom>
          </p:spPr>
          <p:txBody>
            <a:bodyPr anchor="ctr" rtlCol="false" tIns="50800" lIns="50800" bIns="50800" rIns="50800"/>
            <a:lstStyle/>
            <a:p>
              <a:pPr algn="ctr">
                <a:lnSpc>
                  <a:spcPts val="2659"/>
                </a:lnSpc>
                <a:spcBef>
                  <a:spcPct val="0"/>
                </a:spcBef>
              </a:pPr>
              <a:r>
                <a:rPr lang="en-US" sz="1899">
                  <a:solidFill>
                    <a:srgbClr val="000000"/>
                  </a:solidFill>
                  <a:latin typeface="Biski"/>
                  <a:ea typeface="Biski"/>
                  <a:cs typeface="Biski"/>
                  <a:sym typeface="Biski"/>
                </a:rPr>
                <a:t>~87,000 Images</a:t>
              </a:r>
            </a:p>
          </p:txBody>
        </p:sp>
      </p:grpSp>
      <p:grpSp>
        <p:nvGrpSpPr>
          <p:cNvPr name="Group 14" id="14"/>
          <p:cNvGrpSpPr/>
          <p:nvPr/>
        </p:nvGrpSpPr>
        <p:grpSpPr>
          <a:xfrm rot="0">
            <a:off x="6719895" y="5629208"/>
            <a:ext cx="3528853" cy="2713329"/>
            <a:chOff x="0" y="0"/>
            <a:chExt cx="929410" cy="714622"/>
          </a:xfrm>
        </p:grpSpPr>
        <p:sp>
          <p:nvSpPr>
            <p:cNvPr name="Freeform 15" id="15"/>
            <p:cNvSpPr/>
            <p:nvPr/>
          </p:nvSpPr>
          <p:spPr>
            <a:xfrm flipH="false" flipV="false" rot="0">
              <a:off x="0" y="0"/>
              <a:ext cx="929410" cy="714622"/>
            </a:xfrm>
            <a:custGeom>
              <a:avLst/>
              <a:gdLst/>
              <a:ahLst/>
              <a:cxnLst/>
              <a:rect r="r" b="b" t="t" l="l"/>
              <a:pathLst>
                <a:path h="714622" w="929410">
                  <a:moveTo>
                    <a:pt x="111888" y="0"/>
                  </a:moveTo>
                  <a:lnTo>
                    <a:pt x="817521" y="0"/>
                  </a:lnTo>
                  <a:cubicBezTo>
                    <a:pt x="847196" y="0"/>
                    <a:pt x="875655" y="11788"/>
                    <a:pt x="896638" y="32771"/>
                  </a:cubicBezTo>
                  <a:cubicBezTo>
                    <a:pt x="917622" y="53755"/>
                    <a:pt x="929410" y="82214"/>
                    <a:pt x="929410" y="111888"/>
                  </a:cubicBezTo>
                  <a:lnTo>
                    <a:pt x="929410" y="602733"/>
                  </a:lnTo>
                  <a:cubicBezTo>
                    <a:pt x="929410" y="632408"/>
                    <a:pt x="917622" y="660867"/>
                    <a:pt x="896638" y="681850"/>
                  </a:cubicBezTo>
                  <a:cubicBezTo>
                    <a:pt x="875655" y="702833"/>
                    <a:pt x="847196" y="714622"/>
                    <a:pt x="817521" y="714622"/>
                  </a:cubicBezTo>
                  <a:lnTo>
                    <a:pt x="111888" y="714622"/>
                  </a:lnTo>
                  <a:cubicBezTo>
                    <a:pt x="82214" y="714622"/>
                    <a:pt x="53755" y="702833"/>
                    <a:pt x="32771" y="681850"/>
                  </a:cubicBezTo>
                  <a:cubicBezTo>
                    <a:pt x="11788" y="660867"/>
                    <a:pt x="0" y="632408"/>
                    <a:pt x="0" y="602733"/>
                  </a:cubicBezTo>
                  <a:lnTo>
                    <a:pt x="0" y="111888"/>
                  </a:lnTo>
                  <a:cubicBezTo>
                    <a:pt x="0" y="82214"/>
                    <a:pt x="11788" y="53755"/>
                    <a:pt x="32771" y="32771"/>
                  </a:cubicBezTo>
                  <a:cubicBezTo>
                    <a:pt x="53755" y="11788"/>
                    <a:pt x="82214" y="0"/>
                    <a:pt x="111888" y="0"/>
                  </a:cubicBezTo>
                  <a:close/>
                </a:path>
              </a:pathLst>
            </a:custGeom>
            <a:solidFill>
              <a:srgbClr val="F4F4F4"/>
            </a:solidFill>
          </p:spPr>
        </p:sp>
        <p:sp>
          <p:nvSpPr>
            <p:cNvPr name="TextBox 16" id="16"/>
            <p:cNvSpPr txBox="true"/>
            <p:nvPr/>
          </p:nvSpPr>
          <p:spPr>
            <a:xfrm>
              <a:off x="0" y="-28575"/>
              <a:ext cx="929410" cy="743197"/>
            </a:xfrm>
            <a:prstGeom prst="rect">
              <a:avLst/>
            </a:prstGeom>
          </p:spPr>
          <p:txBody>
            <a:bodyPr anchor="ctr" rtlCol="false" tIns="50800" lIns="50800" bIns="50800" rIns="50800"/>
            <a:lstStyle/>
            <a:p>
              <a:pPr algn="ctr">
                <a:lnSpc>
                  <a:spcPts val="2380"/>
                </a:lnSpc>
              </a:pPr>
            </a:p>
            <a:p>
              <a:pPr algn="ctr">
                <a:lnSpc>
                  <a:spcPts val="2659"/>
                </a:lnSpc>
              </a:pPr>
            </a:p>
            <a:p>
              <a:pPr algn="ctr" marL="410209" indent="-205105" lvl="1">
                <a:lnSpc>
                  <a:spcPts val="2659"/>
                </a:lnSpc>
                <a:buFont typeface="Arial"/>
                <a:buChar char="•"/>
              </a:pPr>
              <a:r>
                <a:rPr lang="en-US" sz="1899">
                  <a:solidFill>
                    <a:srgbClr val="000000"/>
                  </a:solidFill>
                  <a:latin typeface="Biski"/>
                  <a:ea typeface="Biski"/>
                  <a:cs typeface="Biski"/>
                  <a:sym typeface="Biski"/>
                </a:rPr>
                <a:t>Training: 70,295 images (80%)</a:t>
              </a:r>
            </a:p>
            <a:p>
              <a:pPr algn="ctr" marL="367031" indent="-183515" lvl="1">
                <a:lnSpc>
                  <a:spcPts val="2380"/>
                </a:lnSpc>
                <a:buFont typeface="Arial"/>
                <a:buChar char="•"/>
              </a:pPr>
              <a:r>
                <a:rPr lang="en-US" sz="1700">
                  <a:solidFill>
                    <a:srgbClr val="000000"/>
                  </a:solidFill>
                  <a:latin typeface="Biski"/>
                  <a:ea typeface="Biski"/>
                  <a:cs typeface="Biski"/>
                  <a:sym typeface="Biski"/>
                </a:rPr>
                <a:t>Validation: 14,069 images (16%)</a:t>
              </a:r>
            </a:p>
            <a:p>
              <a:pPr algn="ctr" marL="410209" indent="-205105" lvl="1">
                <a:lnSpc>
                  <a:spcPts val="2659"/>
                </a:lnSpc>
                <a:spcBef>
                  <a:spcPct val="0"/>
                </a:spcBef>
                <a:buFont typeface="Arial"/>
                <a:buChar char="•"/>
              </a:pPr>
              <a:r>
                <a:rPr lang="en-US" sz="1899">
                  <a:solidFill>
                    <a:srgbClr val="000000"/>
                  </a:solidFill>
                  <a:latin typeface="Biski"/>
                  <a:ea typeface="Biski"/>
                  <a:cs typeface="Biski"/>
                  <a:sym typeface="Biski"/>
                </a:rPr>
                <a:t>Test: 3,803 images (4%)</a:t>
              </a:r>
            </a:p>
          </p:txBody>
        </p:sp>
      </p:grpSp>
      <p:sp>
        <p:nvSpPr>
          <p:cNvPr name="TextBox 17" id="17"/>
          <p:cNvSpPr txBox="true"/>
          <p:nvPr/>
        </p:nvSpPr>
        <p:spPr>
          <a:xfrm rot="0">
            <a:off x="2093356" y="809625"/>
            <a:ext cx="9727980" cy="1345550"/>
          </a:xfrm>
          <a:prstGeom prst="rect">
            <a:avLst/>
          </a:prstGeom>
        </p:spPr>
        <p:txBody>
          <a:bodyPr anchor="t" rtlCol="false" tIns="0" lIns="0" bIns="0" rIns="0">
            <a:spAutoFit/>
          </a:bodyPr>
          <a:lstStyle/>
          <a:p>
            <a:pPr algn="l">
              <a:lnSpc>
                <a:spcPts val="10360"/>
              </a:lnSpc>
            </a:pPr>
            <a:r>
              <a:rPr lang="en-US" sz="7400">
                <a:solidFill>
                  <a:srgbClr val="0FA958"/>
                </a:solidFill>
                <a:latin typeface="Poppins"/>
                <a:ea typeface="Poppins"/>
                <a:cs typeface="Poppins"/>
                <a:sym typeface="Poppins"/>
              </a:rPr>
              <a:t>DATASET OVERVIEW</a:t>
            </a:r>
          </a:p>
        </p:txBody>
      </p:sp>
      <p:sp>
        <p:nvSpPr>
          <p:cNvPr name="TextBox 18" id="18"/>
          <p:cNvSpPr txBox="true"/>
          <p:nvPr/>
        </p:nvSpPr>
        <p:spPr>
          <a:xfrm rot="0">
            <a:off x="2019641" y="2786400"/>
            <a:ext cx="2684175" cy="610001"/>
          </a:xfrm>
          <a:prstGeom prst="rect">
            <a:avLst/>
          </a:prstGeom>
        </p:spPr>
        <p:txBody>
          <a:bodyPr anchor="t" rtlCol="false" tIns="0" lIns="0" bIns="0" rIns="0">
            <a:spAutoFit/>
          </a:bodyPr>
          <a:lstStyle/>
          <a:p>
            <a:pPr algn="l">
              <a:lnSpc>
                <a:spcPts val="4702"/>
              </a:lnSpc>
            </a:pPr>
            <a:r>
              <a:rPr lang="en-US" sz="3359">
                <a:solidFill>
                  <a:srgbClr val="0FA958"/>
                </a:solidFill>
                <a:latin typeface="Poppins"/>
                <a:ea typeface="Poppins"/>
                <a:cs typeface="Poppins"/>
                <a:sym typeface="Poppins"/>
              </a:rPr>
              <a:t> SOURCE</a:t>
            </a:r>
          </a:p>
        </p:txBody>
      </p:sp>
      <p:sp>
        <p:nvSpPr>
          <p:cNvPr name="TextBox 19" id="19"/>
          <p:cNvSpPr txBox="true"/>
          <p:nvPr/>
        </p:nvSpPr>
        <p:spPr>
          <a:xfrm rot="0">
            <a:off x="7142234" y="2805450"/>
            <a:ext cx="2684175" cy="550946"/>
          </a:xfrm>
          <a:prstGeom prst="rect">
            <a:avLst/>
          </a:prstGeom>
        </p:spPr>
        <p:txBody>
          <a:bodyPr anchor="t" rtlCol="false" tIns="0" lIns="0" bIns="0" rIns="0">
            <a:spAutoFit/>
          </a:bodyPr>
          <a:lstStyle/>
          <a:p>
            <a:pPr algn="l">
              <a:lnSpc>
                <a:spcPts val="4282"/>
              </a:lnSpc>
            </a:pPr>
            <a:r>
              <a:rPr lang="en-US" sz="3059">
                <a:solidFill>
                  <a:srgbClr val="0FA958"/>
                </a:solidFill>
                <a:latin typeface="Poppins"/>
                <a:ea typeface="Poppins"/>
                <a:cs typeface="Poppins"/>
                <a:sym typeface="Poppins"/>
              </a:rPr>
              <a:t>TOTAL IMAGES</a:t>
            </a:r>
          </a:p>
        </p:txBody>
      </p:sp>
      <p:sp>
        <p:nvSpPr>
          <p:cNvPr name="TextBox 20" id="20"/>
          <p:cNvSpPr txBox="true"/>
          <p:nvPr/>
        </p:nvSpPr>
        <p:spPr>
          <a:xfrm rot="0">
            <a:off x="2019641" y="5762085"/>
            <a:ext cx="2684175" cy="610001"/>
          </a:xfrm>
          <a:prstGeom prst="rect">
            <a:avLst/>
          </a:prstGeom>
        </p:spPr>
        <p:txBody>
          <a:bodyPr anchor="t" rtlCol="false" tIns="0" lIns="0" bIns="0" rIns="0">
            <a:spAutoFit/>
          </a:bodyPr>
          <a:lstStyle/>
          <a:p>
            <a:pPr algn="l">
              <a:lnSpc>
                <a:spcPts val="4702"/>
              </a:lnSpc>
            </a:pPr>
            <a:r>
              <a:rPr lang="en-US" sz="3359">
                <a:solidFill>
                  <a:srgbClr val="0FA958"/>
                </a:solidFill>
                <a:latin typeface="Poppins"/>
                <a:ea typeface="Poppins"/>
                <a:cs typeface="Poppins"/>
                <a:sym typeface="Poppins"/>
              </a:rPr>
              <a:t>CLASSES</a:t>
            </a:r>
          </a:p>
        </p:txBody>
      </p:sp>
      <p:sp>
        <p:nvSpPr>
          <p:cNvPr name="TextBox 21" id="21"/>
          <p:cNvSpPr txBox="true"/>
          <p:nvPr/>
        </p:nvSpPr>
        <p:spPr>
          <a:xfrm rot="0">
            <a:off x="7337251" y="5762085"/>
            <a:ext cx="2684175" cy="610001"/>
          </a:xfrm>
          <a:prstGeom prst="rect">
            <a:avLst/>
          </a:prstGeom>
        </p:spPr>
        <p:txBody>
          <a:bodyPr anchor="t" rtlCol="false" tIns="0" lIns="0" bIns="0" rIns="0">
            <a:spAutoFit/>
          </a:bodyPr>
          <a:lstStyle/>
          <a:p>
            <a:pPr algn="l">
              <a:lnSpc>
                <a:spcPts val="4702"/>
              </a:lnSpc>
            </a:pPr>
            <a:r>
              <a:rPr lang="en-US" sz="3359">
                <a:solidFill>
                  <a:srgbClr val="0FA958"/>
                </a:solidFill>
                <a:latin typeface="Poppins"/>
                <a:ea typeface="Poppins"/>
                <a:cs typeface="Poppins"/>
                <a:sym typeface="Poppins"/>
              </a:rPr>
              <a:t>DATA SPLIT</a:t>
            </a:r>
          </a:p>
        </p:txBody>
      </p:sp>
      <p:sp>
        <p:nvSpPr>
          <p:cNvPr name="TextBox 22" id="22"/>
          <p:cNvSpPr txBox="true"/>
          <p:nvPr/>
        </p:nvSpPr>
        <p:spPr>
          <a:xfrm rot="0">
            <a:off x="1174963" y="8609238"/>
            <a:ext cx="6812001" cy="970280"/>
          </a:xfrm>
          <a:prstGeom prst="rect">
            <a:avLst/>
          </a:prstGeom>
        </p:spPr>
        <p:txBody>
          <a:bodyPr anchor="t" rtlCol="false" tIns="0" lIns="0" bIns="0" rIns="0">
            <a:spAutoFit/>
          </a:bodyPr>
          <a:lstStyle/>
          <a:p>
            <a:pPr algn="just">
              <a:lnSpc>
                <a:spcPts val="3220"/>
              </a:lnSpc>
            </a:pPr>
            <a:r>
              <a:rPr lang="en-US" sz="2300">
                <a:solidFill>
                  <a:srgbClr val="363336"/>
                </a:solidFill>
                <a:latin typeface="Biski"/>
                <a:ea typeface="Biski"/>
                <a:cs typeface="Biski"/>
                <a:sym typeface="Biski"/>
              </a:rPr>
              <a:t>“The dataset is well-balanced across cla</a:t>
            </a:r>
            <a:r>
              <a:rPr lang="en-US" sz="2300">
                <a:solidFill>
                  <a:srgbClr val="363336"/>
                </a:solidFill>
                <a:latin typeface="Biski"/>
                <a:ea typeface="Biski"/>
                <a:cs typeface="Biski"/>
                <a:sym typeface="Biski"/>
              </a:rPr>
              <a:t>sses to prevent bias.”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8700" y="1028700"/>
            <a:ext cx="875108" cy="875108"/>
          </a:xfrm>
          <a:custGeom>
            <a:avLst/>
            <a:gdLst/>
            <a:ahLst/>
            <a:cxnLst/>
            <a:rect r="r" b="b" t="t" l="l"/>
            <a:pathLst>
              <a:path h="875108" w="875108">
                <a:moveTo>
                  <a:pt x="0" y="0"/>
                </a:moveTo>
                <a:lnTo>
                  <a:pt x="875108" y="0"/>
                </a:lnTo>
                <a:lnTo>
                  <a:pt x="875108" y="875108"/>
                </a:lnTo>
                <a:lnTo>
                  <a:pt x="0" y="87510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5892333" y="8654349"/>
            <a:ext cx="1366967" cy="603951"/>
          </a:xfrm>
          <a:custGeom>
            <a:avLst/>
            <a:gdLst/>
            <a:ahLst/>
            <a:cxnLst/>
            <a:rect r="r" b="b" t="t" l="l"/>
            <a:pathLst>
              <a:path h="603951" w="1366967">
                <a:moveTo>
                  <a:pt x="0" y="0"/>
                </a:moveTo>
                <a:lnTo>
                  <a:pt x="1366967" y="0"/>
                </a:lnTo>
                <a:lnTo>
                  <a:pt x="1366967" y="603951"/>
                </a:lnTo>
                <a:lnTo>
                  <a:pt x="0" y="60395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1821336" y="1028700"/>
            <a:ext cx="5653877" cy="7188095"/>
          </a:xfrm>
          <a:custGeom>
            <a:avLst/>
            <a:gdLst/>
            <a:ahLst/>
            <a:cxnLst/>
            <a:rect r="r" b="b" t="t" l="l"/>
            <a:pathLst>
              <a:path h="7188095" w="5653877">
                <a:moveTo>
                  <a:pt x="0" y="0"/>
                </a:moveTo>
                <a:lnTo>
                  <a:pt x="5653877" y="0"/>
                </a:lnTo>
                <a:lnTo>
                  <a:pt x="5653877" y="7188095"/>
                </a:lnTo>
                <a:lnTo>
                  <a:pt x="0" y="7188095"/>
                </a:lnTo>
                <a:lnTo>
                  <a:pt x="0" y="0"/>
                </a:lnTo>
                <a:close/>
              </a:path>
            </a:pathLst>
          </a:custGeom>
          <a:blipFill>
            <a:blip r:embed="rId6"/>
            <a:stretch>
              <a:fillRect l="0" t="0" r="0" b="0"/>
            </a:stretch>
          </a:blipFill>
        </p:spPr>
      </p:sp>
      <p:sp>
        <p:nvSpPr>
          <p:cNvPr name="TextBox 5" id="5"/>
          <p:cNvSpPr txBox="true"/>
          <p:nvPr/>
        </p:nvSpPr>
        <p:spPr>
          <a:xfrm rot="0">
            <a:off x="2093356" y="809625"/>
            <a:ext cx="9727980" cy="2660000"/>
          </a:xfrm>
          <a:prstGeom prst="rect">
            <a:avLst/>
          </a:prstGeom>
        </p:spPr>
        <p:txBody>
          <a:bodyPr anchor="t" rtlCol="false" tIns="0" lIns="0" bIns="0" rIns="0">
            <a:spAutoFit/>
          </a:bodyPr>
          <a:lstStyle/>
          <a:p>
            <a:pPr algn="l">
              <a:lnSpc>
                <a:spcPts val="10360"/>
              </a:lnSpc>
            </a:pPr>
            <a:r>
              <a:rPr lang="en-US" sz="7400">
                <a:solidFill>
                  <a:srgbClr val="0FA958"/>
                </a:solidFill>
                <a:latin typeface="Poppins"/>
                <a:ea typeface="Poppins"/>
                <a:cs typeface="Poppins"/>
                <a:sym typeface="Poppins"/>
              </a:rPr>
              <a:t>DATA PREPROCESSING</a:t>
            </a:r>
          </a:p>
        </p:txBody>
      </p:sp>
      <p:grpSp>
        <p:nvGrpSpPr>
          <p:cNvPr name="Group 6" id="6"/>
          <p:cNvGrpSpPr/>
          <p:nvPr/>
        </p:nvGrpSpPr>
        <p:grpSpPr>
          <a:xfrm rot="0">
            <a:off x="1028700" y="3682651"/>
            <a:ext cx="10581179" cy="5711824"/>
            <a:chOff x="0" y="0"/>
            <a:chExt cx="2786812" cy="1504349"/>
          </a:xfrm>
        </p:grpSpPr>
        <p:sp>
          <p:nvSpPr>
            <p:cNvPr name="Freeform 7" id="7"/>
            <p:cNvSpPr/>
            <p:nvPr/>
          </p:nvSpPr>
          <p:spPr>
            <a:xfrm flipH="false" flipV="false" rot="0">
              <a:off x="0" y="0"/>
              <a:ext cx="2786812" cy="1504349"/>
            </a:xfrm>
            <a:custGeom>
              <a:avLst/>
              <a:gdLst/>
              <a:ahLst/>
              <a:cxnLst/>
              <a:rect r="r" b="b" t="t" l="l"/>
              <a:pathLst>
                <a:path h="1504349" w="2786812">
                  <a:moveTo>
                    <a:pt x="37315" y="0"/>
                  </a:moveTo>
                  <a:lnTo>
                    <a:pt x="2749497" y="0"/>
                  </a:lnTo>
                  <a:cubicBezTo>
                    <a:pt x="2770106" y="0"/>
                    <a:pt x="2786812" y="16707"/>
                    <a:pt x="2786812" y="37315"/>
                  </a:cubicBezTo>
                  <a:lnTo>
                    <a:pt x="2786812" y="1467034"/>
                  </a:lnTo>
                  <a:cubicBezTo>
                    <a:pt x="2786812" y="1476930"/>
                    <a:pt x="2782881" y="1486421"/>
                    <a:pt x="2775883" y="1493419"/>
                  </a:cubicBezTo>
                  <a:cubicBezTo>
                    <a:pt x="2768885" y="1500417"/>
                    <a:pt x="2759394" y="1504349"/>
                    <a:pt x="2749497" y="1504349"/>
                  </a:cubicBezTo>
                  <a:lnTo>
                    <a:pt x="37315" y="1504349"/>
                  </a:lnTo>
                  <a:cubicBezTo>
                    <a:pt x="16707" y="1504349"/>
                    <a:pt x="0" y="1487642"/>
                    <a:pt x="0" y="1467034"/>
                  </a:cubicBezTo>
                  <a:lnTo>
                    <a:pt x="0" y="37315"/>
                  </a:lnTo>
                  <a:cubicBezTo>
                    <a:pt x="0" y="16707"/>
                    <a:pt x="16707" y="0"/>
                    <a:pt x="37315" y="0"/>
                  </a:cubicBezTo>
                  <a:close/>
                </a:path>
              </a:pathLst>
            </a:custGeom>
            <a:solidFill>
              <a:srgbClr val="F4F4F4"/>
            </a:solidFill>
          </p:spPr>
        </p:sp>
        <p:sp>
          <p:nvSpPr>
            <p:cNvPr name="TextBox 8" id="8"/>
            <p:cNvSpPr txBox="true"/>
            <p:nvPr/>
          </p:nvSpPr>
          <p:spPr>
            <a:xfrm>
              <a:off x="0" y="-247650"/>
              <a:ext cx="2786812" cy="1751999"/>
            </a:xfrm>
            <a:prstGeom prst="rect">
              <a:avLst/>
            </a:prstGeom>
          </p:spPr>
          <p:txBody>
            <a:bodyPr anchor="ctr" rtlCol="false" tIns="50800" lIns="50800" bIns="50800" rIns="50800"/>
            <a:lstStyle/>
            <a:p>
              <a:pPr algn="l">
                <a:lnSpc>
                  <a:spcPts val="3499"/>
                </a:lnSpc>
              </a:pPr>
            </a:p>
            <a:p>
              <a:pPr algn="l">
                <a:lnSpc>
                  <a:spcPts val="3499"/>
                </a:lnSpc>
              </a:pPr>
            </a:p>
            <a:p>
              <a:pPr algn="l" marL="539746" indent="-269873" lvl="1">
                <a:lnSpc>
                  <a:spcPts val="3499"/>
                </a:lnSpc>
                <a:buFont typeface="Arial"/>
                <a:buChar char="•"/>
              </a:pPr>
              <a:r>
                <a:rPr lang="en-US" b="true" sz="2499">
                  <a:solidFill>
                    <a:srgbClr val="000000"/>
                  </a:solidFill>
                  <a:latin typeface="Biski Bold"/>
                  <a:ea typeface="Biski Bold"/>
                  <a:cs typeface="Biski Bold"/>
                  <a:sym typeface="Biski Bold"/>
                </a:rPr>
                <a:t>Resizing</a:t>
              </a:r>
              <a:r>
                <a:rPr lang="en-US" sz="2499">
                  <a:solidFill>
                    <a:srgbClr val="000000"/>
                  </a:solidFill>
                  <a:latin typeface="Biski"/>
                  <a:ea typeface="Biski"/>
                  <a:cs typeface="Biski"/>
                  <a:sym typeface="Biski"/>
                </a:rPr>
                <a:t>: All images resized to 128x128 pixels for consistency.</a:t>
              </a:r>
            </a:p>
            <a:p>
              <a:pPr algn="l">
                <a:lnSpc>
                  <a:spcPts val="3499"/>
                </a:lnSpc>
              </a:pPr>
            </a:p>
            <a:p>
              <a:pPr algn="l" marL="539746" indent="-269873" lvl="1">
                <a:lnSpc>
                  <a:spcPts val="3499"/>
                </a:lnSpc>
                <a:buFont typeface="Arial"/>
                <a:buChar char="•"/>
              </a:pPr>
              <a:r>
                <a:rPr lang="en-US" b="true" sz="2499">
                  <a:solidFill>
                    <a:srgbClr val="000000"/>
                  </a:solidFill>
                  <a:latin typeface="Biski Bold"/>
                  <a:ea typeface="Biski Bold"/>
                  <a:cs typeface="Biski Bold"/>
                  <a:sym typeface="Biski Bold"/>
                </a:rPr>
                <a:t>Normalization</a:t>
              </a:r>
              <a:r>
                <a:rPr lang="en-US" sz="2499">
                  <a:solidFill>
                    <a:srgbClr val="000000"/>
                  </a:solidFill>
                  <a:latin typeface="Biski"/>
                  <a:ea typeface="Biski"/>
                  <a:cs typeface="Biski"/>
                  <a:sym typeface="Biski"/>
                </a:rPr>
                <a:t>: Pixel values scaled to range [0, 1] for faster convergence.</a:t>
              </a:r>
            </a:p>
            <a:p>
              <a:pPr algn="l">
                <a:lnSpc>
                  <a:spcPts val="3499"/>
                </a:lnSpc>
              </a:pPr>
            </a:p>
            <a:p>
              <a:pPr algn="l" marL="453388" indent="-226694" lvl="1">
                <a:lnSpc>
                  <a:spcPts val="2939"/>
                </a:lnSpc>
                <a:buFont typeface="Arial"/>
                <a:buChar char="•"/>
              </a:pPr>
              <a:r>
                <a:rPr lang="en-US" b="true" sz="2099">
                  <a:solidFill>
                    <a:srgbClr val="000000"/>
                  </a:solidFill>
                  <a:latin typeface="Biski Bold"/>
                  <a:ea typeface="Biski Bold"/>
                  <a:cs typeface="Biski Bold"/>
                  <a:sym typeface="Biski Bold"/>
                </a:rPr>
                <a:t>CLAHE Technique</a:t>
              </a:r>
              <a:r>
                <a:rPr lang="en-US" sz="2099">
                  <a:solidFill>
                    <a:srgbClr val="000000"/>
                  </a:solidFill>
                  <a:latin typeface="Biski"/>
                  <a:ea typeface="Biski"/>
                  <a:cs typeface="Biski"/>
                  <a:sym typeface="Biski"/>
                </a:rPr>
                <a:t>:</a:t>
              </a:r>
            </a:p>
            <a:p>
              <a:pPr algn="l">
                <a:lnSpc>
                  <a:spcPts val="2939"/>
                </a:lnSpc>
              </a:pPr>
              <a:r>
                <a:rPr lang="en-US" sz="2099">
                  <a:solidFill>
                    <a:srgbClr val="000000"/>
                  </a:solidFill>
                  <a:latin typeface="Biski"/>
                  <a:ea typeface="Biski"/>
                  <a:cs typeface="Biski"/>
                  <a:sym typeface="Biski"/>
                </a:rPr>
                <a:t>        ▪️ Applied Contrast Limited Adaptive Histogram Equalization.</a:t>
              </a:r>
            </a:p>
            <a:p>
              <a:pPr algn="ctr">
                <a:lnSpc>
                  <a:spcPts val="2939"/>
                </a:lnSpc>
              </a:pPr>
              <a:r>
                <a:rPr lang="en-US" sz="2099">
                  <a:solidFill>
                    <a:srgbClr val="000000"/>
                  </a:solidFill>
                  <a:latin typeface="Biski"/>
                  <a:ea typeface="Biski"/>
                  <a:cs typeface="Biski"/>
                  <a:sym typeface="Biski"/>
                </a:rPr>
                <a:t>    ▪️ </a:t>
              </a:r>
              <a:r>
                <a:rPr lang="en-US" sz="2099" b="true">
                  <a:solidFill>
                    <a:srgbClr val="000000"/>
                  </a:solidFill>
                  <a:latin typeface="Biski Bold"/>
                  <a:ea typeface="Biski Bold"/>
                  <a:cs typeface="Biski Bold"/>
                  <a:sym typeface="Biski Bold"/>
                </a:rPr>
                <a:t>Goa</a:t>
              </a:r>
              <a:r>
                <a:rPr lang="en-US" sz="2099">
                  <a:solidFill>
                    <a:srgbClr val="000000"/>
                  </a:solidFill>
                  <a:latin typeface="Biski"/>
                  <a:ea typeface="Biski"/>
                  <a:cs typeface="Biski"/>
                  <a:sym typeface="Biski"/>
                </a:rPr>
                <a:t>l: To enhance the contrast of leaf veins and disease spots.</a:t>
              </a:r>
            </a:p>
            <a:p>
              <a:pPr algn="ctr">
                <a:lnSpc>
                  <a:spcPts val="2939"/>
                </a:lnSpc>
              </a:pPr>
              <a:r>
                <a:rPr lang="en-US" sz="2099">
                  <a:solidFill>
                    <a:srgbClr val="000000"/>
                  </a:solidFill>
                  <a:latin typeface="Biski"/>
                  <a:ea typeface="Biski"/>
                  <a:cs typeface="Biski"/>
                  <a:sym typeface="Biski"/>
                </a:rPr>
                <a:t>  ▪️</a:t>
              </a:r>
              <a:r>
                <a:rPr lang="en-US" sz="2099" b="true">
                  <a:solidFill>
                    <a:srgbClr val="000000"/>
                  </a:solidFill>
                  <a:latin typeface="Biski Bold"/>
                  <a:ea typeface="Biski Bold"/>
                  <a:cs typeface="Biski Bold"/>
                  <a:sym typeface="Biski Bold"/>
                </a:rPr>
                <a:t>Benefit</a:t>
              </a:r>
              <a:r>
                <a:rPr lang="en-US" sz="2099">
                  <a:solidFill>
                    <a:srgbClr val="000000"/>
                  </a:solidFill>
                  <a:latin typeface="Biski"/>
                  <a:ea typeface="Biski"/>
                  <a:cs typeface="Biski"/>
                  <a:sym typeface="Biski"/>
                </a:rPr>
                <a:t>: Helps the model focus on texture details rather than lighting.</a:t>
              </a:r>
            </a:p>
            <a:p>
              <a:pPr algn="ctr">
                <a:lnSpc>
                  <a:spcPts val="3499"/>
                </a:lnSpc>
              </a:pPr>
            </a:p>
            <a:p>
              <a:pPr algn="ctr">
                <a:lnSpc>
                  <a:spcPts val="3499"/>
                </a:lnSpc>
                <a:spcBef>
                  <a:spcPct val="0"/>
                </a:spcBef>
              </a:pPr>
            </a:p>
          </p:txBody>
        </p:sp>
      </p:gr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8700" y="1028700"/>
            <a:ext cx="875108" cy="875108"/>
          </a:xfrm>
          <a:custGeom>
            <a:avLst/>
            <a:gdLst/>
            <a:ahLst/>
            <a:cxnLst/>
            <a:rect r="r" b="b" t="t" l="l"/>
            <a:pathLst>
              <a:path h="875108" w="875108">
                <a:moveTo>
                  <a:pt x="0" y="0"/>
                </a:moveTo>
                <a:lnTo>
                  <a:pt x="875108" y="0"/>
                </a:lnTo>
                <a:lnTo>
                  <a:pt x="875108" y="875108"/>
                </a:lnTo>
                <a:lnTo>
                  <a:pt x="0" y="87510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5892333" y="8654349"/>
            <a:ext cx="1366967" cy="603951"/>
          </a:xfrm>
          <a:custGeom>
            <a:avLst/>
            <a:gdLst/>
            <a:ahLst/>
            <a:cxnLst/>
            <a:rect r="r" b="b" t="t" l="l"/>
            <a:pathLst>
              <a:path h="603951" w="1366967">
                <a:moveTo>
                  <a:pt x="0" y="0"/>
                </a:moveTo>
                <a:lnTo>
                  <a:pt x="1366967" y="0"/>
                </a:lnTo>
                <a:lnTo>
                  <a:pt x="1366967" y="603951"/>
                </a:lnTo>
                <a:lnTo>
                  <a:pt x="0" y="60395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0642140" y="3134605"/>
            <a:ext cx="7397227" cy="3865391"/>
          </a:xfrm>
          <a:custGeom>
            <a:avLst/>
            <a:gdLst/>
            <a:ahLst/>
            <a:cxnLst/>
            <a:rect r="r" b="b" t="t" l="l"/>
            <a:pathLst>
              <a:path h="3865391" w="7397227">
                <a:moveTo>
                  <a:pt x="0" y="0"/>
                </a:moveTo>
                <a:lnTo>
                  <a:pt x="7397227" y="0"/>
                </a:lnTo>
                <a:lnTo>
                  <a:pt x="7397227" y="3865390"/>
                </a:lnTo>
                <a:lnTo>
                  <a:pt x="0" y="3865390"/>
                </a:lnTo>
                <a:lnTo>
                  <a:pt x="0" y="0"/>
                </a:lnTo>
                <a:close/>
              </a:path>
            </a:pathLst>
          </a:custGeom>
          <a:blipFill>
            <a:blip r:embed="rId6"/>
            <a:stretch>
              <a:fillRect l="0" t="-2268" r="0" b="-2268"/>
            </a:stretch>
          </a:blipFill>
        </p:spPr>
      </p:sp>
      <p:sp>
        <p:nvSpPr>
          <p:cNvPr name="TextBox 5" id="5"/>
          <p:cNvSpPr txBox="true"/>
          <p:nvPr/>
        </p:nvSpPr>
        <p:spPr>
          <a:xfrm rot="0">
            <a:off x="2093356" y="809625"/>
            <a:ext cx="9727980" cy="2660000"/>
          </a:xfrm>
          <a:prstGeom prst="rect">
            <a:avLst/>
          </a:prstGeom>
        </p:spPr>
        <p:txBody>
          <a:bodyPr anchor="t" rtlCol="false" tIns="0" lIns="0" bIns="0" rIns="0">
            <a:spAutoFit/>
          </a:bodyPr>
          <a:lstStyle/>
          <a:p>
            <a:pPr algn="l">
              <a:lnSpc>
                <a:spcPts val="10360"/>
              </a:lnSpc>
            </a:pPr>
            <a:r>
              <a:rPr lang="en-US" sz="7400">
                <a:solidFill>
                  <a:srgbClr val="0FA958"/>
                </a:solidFill>
                <a:latin typeface="Poppins"/>
                <a:ea typeface="Poppins"/>
                <a:cs typeface="Poppins"/>
                <a:sym typeface="Poppins"/>
              </a:rPr>
              <a:t>PROPOSED CNN ARCHITECTURE</a:t>
            </a:r>
          </a:p>
        </p:txBody>
      </p:sp>
      <p:grpSp>
        <p:nvGrpSpPr>
          <p:cNvPr name="Group 6" id="6"/>
          <p:cNvGrpSpPr/>
          <p:nvPr/>
        </p:nvGrpSpPr>
        <p:grpSpPr>
          <a:xfrm rot="0">
            <a:off x="1028700" y="3469625"/>
            <a:ext cx="8927209" cy="6809739"/>
            <a:chOff x="0" y="0"/>
            <a:chExt cx="2351199" cy="1793511"/>
          </a:xfrm>
        </p:grpSpPr>
        <p:sp>
          <p:nvSpPr>
            <p:cNvPr name="Freeform 7" id="7"/>
            <p:cNvSpPr/>
            <p:nvPr/>
          </p:nvSpPr>
          <p:spPr>
            <a:xfrm flipH="false" flipV="false" rot="0">
              <a:off x="0" y="0"/>
              <a:ext cx="2351199" cy="1793511"/>
            </a:xfrm>
            <a:custGeom>
              <a:avLst/>
              <a:gdLst/>
              <a:ahLst/>
              <a:cxnLst/>
              <a:rect r="r" b="b" t="t" l="l"/>
              <a:pathLst>
                <a:path h="1793511" w="2351199">
                  <a:moveTo>
                    <a:pt x="44229" y="0"/>
                  </a:moveTo>
                  <a:lnTo>
                    <a:pt x="2306971" y="0"/>
                  </a:lnTo>
                  <a:cubicBezTo>
                    <a:pt x="2331397" y="0"/>
                    <a:pt x="2351199" y="19802"/>
                    <a:pt x="2351199" y="44229"/>
                  </a:cubicBezTo>
                  <a:lnTo>
                    <a:pt x="2351199" y="1749283"/>
                  </a:lnTo>
                  <a:cubicBezTo>
                    <a:pt x="2351199" y="1761013"/>
                    <a:pt x="2346539" y="1772263"/>
                    <a:pt x="2338245" y="1780557"/>
                  </a:cubicBezTo>
                  <a:cubicBezTo>
                    <a:pt x="2329950" y="1788852"/>
                    <a:pt x="2318701" y="1793511"/>
                    <a:pt x="2306971" y="1793511"/>
                  </a:cubicBezTo>
                  <a:lnTo>
                    <a:pt x="44229" y="1793511"/>
                  </a:lnTo>
                  <a:cubicBezTo>
                    <a:pt x="32498" y="1793511"/>
                    <a:pt x="21249" y="1788852"/>
                    <a:pt x="12954" y="1780557"/>
                  </a:cubicBezTo>
                  <a:cubicBezTo>
                    <a:pt x="4660" y="1772263"/>
                    <a:pt x="0" y="1761013"/>
                    <a:pt x="0" y="1749283"/>
                  </a:cubicBezTo>
                  <a:lnTo>
                    <a:pt x="0" y="44229"/>
                  </a:lnTo>
                  <a:cubicBezTo>
                    <a:pt x="0" y="19802"/>
                    <a:pt x="19802" y="0"/>
                    <a:pt x="44229" y="0"/>
                  </a:cubicBezTo>
                  <a:close/>
                </a:path>
              </a:pathLst>
            </a:custGeom>
            <a:solidFill>
              <a:srgbClr val="F4F4F4"/>
            </a:solidFill>
          </p:spPr>
        </p:sp>
        <p:sp>
          <p:nvSpPr>
            <p:cNvPr name="TextBox 8" id="8"/>
            <p:cNvSpPr txBox="true"/>
            <p:nvPr/>
          </p:nvSpPr>
          <p:spPr>
            <a:xfrm>
              <a:off x="0" y="-247650"/>
              <a:ext cx="2351199" cy="2041161"/>
            </a:xfrm>
            <a:prstGeom prst="rect">
              <a:avLst/>
            </a:prstGeom>
          </p:spPr>
          <p:txBody>
            <a:bodyPr anchor="ctr" rtlCol="false" tIns="50800" lIns="50800" bIns="50800" rIns="50800"/>
            <a:lstStyle/>
            <a:p>
              <a:pPr algn="l">
                <a:lnSpc>
                  <a:spcPts val="3499"/>
                </a:lnSpc>
              </a:pPr>
            </a:p>
            <a:p>
              <a:pPr algn="l">
                <a:lnSpc>
                  <a:spcPts val="3499"/>
                </a:lnSpc>
              </a:pPr>
            </a:p>
            <a:p>
              <a:pPr algn="l" marL="539746" indent="-269873" lvl="1">
                <a:lnSpc>
                  <a:spcPts val="3499"/>
                </a:lnSpc>
                <a:buFont typeface="Arial"/>
                <a:buChar char="•"/>
              </a:pPr>
              <a:r>
                <a:rPr lang="en-US" b="true" sz="2499">
                  <a:solidFill>
                    <a:srgbClr val="000000"/>
                  </a:solidFill>
                  <a:latin typeface="Biski Bold"/>
                  <a:ea typeface="Biski Bold"/>
                  <a:cs typeface="Biski Bold"/>
                  <a:sym typeface="Biski Bold"/>
                </a:rPr>
                <a:t>Architecture Type: </a:t>
              </a:r>
              <a:r>
                <a:rPr lang="en-US" sz="2499">
                  <a:solidFill>
                    <a:srgbClr val="000000"/>
                  </a:solidFill>
                  <a:latin typeface="Biski"/>
                  <a:ea typeface="Biski"/>
                  <a:cs typeface="Biski"/>
                  <a:sym typeface="Biski"/>
                </a:rPr>
                <a:t>Custom Convolutional Neural Network (CNN).</a:t>
              </a:r>
            </a:p>
            <a:p>
              <a:pPr algn="l">
                <a:lnSpc>
                  <a:spcPts val="3499"/>
                </a:lnSpc>
              </a:pPr>
            </a:p>
            <a:p>
              <a:pPr algn="l" marL="539746" indent="-269873" lvl="1">
                <a:lnSpc>
                  <a:spcPts val="3499"/>
                </a:lnSpc>
                <a:buFont typeface="Arial"/>
                <a:buChar char="•"/>
              </a:pPr>
              <a:r>
                <a:rPr lang="en-US" b="true" sz="2499">
                  <a:solidFill>
                    <a:srgbClr val="000000"/>
                  </a:solidFill>
                  <a:latin typeface="Biski Bold"/>
                  <a:ea typeface="Biski Bold"/>
                  <a:cs typeface="Biski Bold"/>
                  <a:sym typeface="Biski Bold"/>
                </a:rPr>
                <a:t>I</a:t>
              </a:r>
              <a:r>
                <a:rPr lang="en-US" b="true" sz="2499">
                  <a:solidFill>
                    <a:srgbClr val="000000"/>
                  </a:solidFill>
                  <a:latin typeface="Biski Bold"/>
                  <a:ea typeface="Biski Bold"/>
                  <a:cs typeface="Biski Bold"/>
                  <a:sym typeface="Biski Bold"/>
                </a:rPr>
                <a:t>nput Layer: </a:t>
              </a:r>
              <a:r>
                <a:rPr lang="en-US" sz="2499">
                  <a:solidFill>
                    <a:srgbClr val="000000"/>
                  </a:solidFill>
                  <a:latin typeface="Biski"/>
                  <a:ea typeface="Biski"/>
                  <a:cs typeface="Biski"/>
                  <a:sym typeface="Biski"/>
                </a:rPr>
                <a:t>(128, 128, 3)</a:t>
              </a:r>
              <a:r>
                <a:rPr lang="en-US" b="true" sz="2499">
                  <a:solidFill>
                    <a:srgbClr val="000000"/>
                  </a:solidFill>
                  <a:latin typeface="Biski Bold"/>
                  <a:ea typeface="Biski Bold"/>
                  <a:cs typeface="Biski Bold"/>
                  <a:sym typeface="Biski Bold"/>
                </a:rPr>
                <a:t>.</a:t>
              </a:r>
            </a:p>
            <a:p>
              <a:pPr algn="l">
                <a:lnSpc>
                  <a:spcPts val="3499"/>
                </a:lnSpc>
              </a:pPr>
            </a:p>
            <a:p>
              <a:pPr algn="l" marL="539746" indent="-269873" lvl="1">
                <a:lnSpc>
                  <a:spcPts val="3499"/>
                </a:lnSpc>
                <a:buFont typeface="Arial"/>
                <a:buChar char="•"/>
              </a:pPr>
              <a:r>
                <a:rPr lang="en-US" b="true" sz="2499">
                  <a:solidFill>
                    <a:srgbClr val="000000"/>
                  </a:solidFill>
                  <a:latin typeface="Biski Bold"/>
                  <a:ea typeface="Biski Bold"/>
                  <a:cs typeface="Biski Bold"/>
                  <a:sym typeface="Biski Bold"/>
                </a:rPr>
                <a:t>Feature </a:t>
              </a:r>
              <a:r>
                <a:rPr lang="en-US" b="true" sz="2499">
                  <a:solidFill>
                    <a:srgbClr val="000000"/>
                  </a:solidFill>
                  <a:latin typeface="Biski Bold"/>
                  <a:ea typeface="Biski Bold"/>
                  <a:cs typeface="Biski Bold"/>
                  <a:sym typeface="Biski Bold"/>
                </a:rPr>
                <a:t>Extraction:</a:t>
              </a:r>
            </a:p>
            <a:p>
              <a:pPr algn="l">
                <a:lnSpc>
                  <a:spcPts val="2939"/>
                </a:lnSpc>
              </a:pPr>
              <a:r>
                <a:rPr lang="en-US" sz="2099">
                  <a:solidFill>
                    <a:srgbClr val="000000"/>
                  </a:solidFill>
                  <a:latin typeface="Biski"/>
                  <a:ea typeface="Biski"/>
                  <a:cs typeface="Biski"/>
                  <a:sym typeface="Biski"/>
                </a:rPr>
                <a:t>        ▪️ Multiple Conv2D Layers (Filters: 32, 64, 128)</a:t>
              </a:r>
            </a:p>
            <a:p>
              <a:pPr algn="l">
                <a:lnSpc>
                  <a:spcPts val="2939"/>
                </a:lnSpc>
              </a:pPr>
              <a:r>
                <a:rPr lang="en-US" sz="2099">
                  <a:solidFill>
                    <a:srgbClr val="000000"/>
                  </a:solidFill>
                  <a:latin typeface="Biski"/>
                  <a:ea typeface="Biski"/>
                  <a:cs typeface="Biski"/>
                  <a:sym typeface="Biski"/>
                </a:rPr>
                <a:t>        </a:t>
              </a:r>
              <a:r>
                <a:rPr lang="en-US" sz="2099">
                  <a:solidFill>
                    <a:srgbClr val="000000"/>
                  </a:solidFill>
                  <a:latin typeface="Biski"/>
                  <a:ea typeface="Biski"/>
                  <a:cs typeface="Biski"/>
                  <a:sym typeface="Biski"/>
                </a:rPr>
                <a:t>▪️ R</a:t>
              </a:r>
              <a:r>
                <a:rPr lang="en-US" sz="2099">
                  <a:solidFill>
                    <a:srgbClr val="000000"/>
                  </a:solidFill>
                  <a:latin typeface="Biski"/>
                  <a:ea typeface="Biski"/>
                  <a:cs typeface="Biski"/>
                  <a:sym typeface="Biski"/>
                </a:rPr>
                <a:t>eLU Activation (Non-linearity).</a:t>
              </a:r>
            </a:p>
            <a:p>
              <a:pPr algn="l">
                <a:lnSpc>
                  <a:spcPts val="2939"/>
                </a:lnSpc>
              </a:pPr>
              <a:r>
                <a:rPr lang="en-US" sz="2099">
                  <a:solidFill>
                    <a:srgbClr val="000000"/>
                  </a:solidFill>
                  <a:latin typeface="Biski"/>
                  <a:ea typeface="Biski"/>
                  <a:cs typeface="Biski"/>
                  <a:sym typeface="Biski"/>
                </a:rPr>
                <a:t>        ▪️MaxPooli</a:t>
              </a:r>
              <a:r>
                <a:rPr lang="en-US" sz="2099">
                  <a:solidFill>
                    <a:srgbClr val="000000"/>
                  </a:solidFill>
                  <a:latin typeface="Biski"/>
                  <a:ea typeface="Biski"/>
                  <a:cs typeface="Biski"/>
                  <a:sym typeface="Biski"/>
                </a:rPr>
                <a:t>n</a:t>
              </a:r>
              <a:r>
                <a:rPr lang="en-US" sz="2099">
                  <a:solidFill>
                    <a:srgbClr val="000000"/>
                  </a:solidFill>
                  <a:latin typeface="Biski"/>
                  <a:ea typeface="Biski"/>
                  <a:cs typeface="Biski"/>
                  <a:sym typeface="Biski"/>
                </a:rPr>
                <a:t>g2D (Dimensionality Reduction).</a:t>
              </a:r>
            </a:p>
            <a:p>
              <a:pPr algn="l">
                <a:lnSpc>
                  <a:spcPts val="2939"/>
                </a:lnSpc>
              </a:pPr>
            </a:p>
            <a:p>
              <a:pPr algn="just" marL="539746" indent="-269873" lvl="1">
                <a:lnSpc>
                  <a:spcPts val="3499"/>
                </a:lnSpc>
                <a:buFont typeface="Arial"/>
                <a:buChar char="•"/>
              </a:pPr>
              <a:r>
                <a:rPr lang="en-US" b="true" sz="2499">
                  <a:solidFill>
                    <a:srgbClr val="000000"/>
                  </a:solidFill>
                  <a:latin typeface="Biski Bold"/>
                  <a:ea typeface="Biski Bold"/>
                  <a:cs typeface="Biski Bold"/>
                  <a:sym typeface="Biski Bold"/>
                </a:rPr>
                <a:t>Classification Head:</a:t>
              </a:r>
            </a:p>
            <a:p>
              <a:pPr algn="just">
                <a:lnSpc>
                  <a:spcPts val="2939"/>
                </a:lnSpc>
              </a:pPr>
              <a:r>
                <a:rPr lang="en-US" sz="2099">
                  <a:solidFill>
                    <a:srgbClr val="000000"/>
                  </a:solidFill>
                  <a:latin typeface="Biski"/>
                  <a:ea typeface="Biski"/>
                  <a:cs typeface="Biski"/>
                  <a:sym typeface="Biski"/>
                </a:rPr>
                <a:t>        ▪️ Flatten Layer.</a:t>
              </a:r>
            </a:p>
            <a:p>
              <a:pPr algn="just">
                <a:lnSpc>
                  <a:spcPts val="2939"/>
                </a:lnSpc>
              </a:pPr>
              <a:r>
                <a:rPr lang="en-US" sz="2099">
                  <a:solidFill>
                    <a:srgbClr val="000000"/>
                  </a:solidFill>
                  <a:latin typeface="Biski"/>
                  <a:ea typeface="Biski"/>
                  <a:cs typeface="Biski"/>
                  <a:sym typeface="Biski"/>
                </a:rPr>
                <a:t>        ▪️ Dense Layers (Fully Connected).</a:t>
              </a:r>
            </a:p>
            <a:p>
              <a:pPr algn="just">
                <a:lnSpc>
                  <a:spcPts val="2939"/>
                </a:lnSpc>
                <a:spcBef>
                  <a:spcPct val="0"/>
                </a:spcBef>
              </a:pPr>
              <a:r>
                <a:rPr lang="en-US" sz="2099">
                  <a:solidFill>
                    <a:srgbClr val="000000"/>
                  </a:solidFill>
                  <a:latin typeface="Biski"/>
                  <a:ea typeface="Biski"/>
                  <a:cs typeface="Biski"/>
                  <a:sym typeface="Biski"/>
                </a:rPr>
                <a:t>        ▪️Output Layer: Softmax (38 Neurons).</a:t>
              </a:r>
            </a:p>
          </p:txBody>
        </p:sp>
      </p:gr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181100" y="1181100"/>
            <a:ext cx="875108" cy="875108"/>
          </a:xfrm>
          <a:custGeom>
            <a:avLst/>
            <a:gdLst/>
            <a:ahLst/>
            <a:cxnLst/>
            <a:rect r="r" b="b" t="t" l="l"/>
            <a:pathLst>
              <a:path h="875108" w="875108">
                <a:moveTo>
                  <a:pt x="0" y="0"/>
                </a:moveTo>
                <a:lnTo>
                  <a:pt x="875108" y="0"/>
                </a:lnTo>
                <a:lnTo>
                  <a:pt x="875108" y="875108"/>
                </a:lnTo>
                <a:lnTo>
                  <a:pt x="0" y="87510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5754979" y="8678730"/>
            <a:ext cx="1656721" cy="731970"/>
          </a:xfrm>
          <a:custGeom>
            <a:avLst/>
            <a:gdLst/>
            <a:ahLst/>
            <a:cxnLst/>
            <a:rect r="r" b="b" t="t" l="l"/>
            <a:pathLst>
              <a:path h="731970" w="1656721">
                <a:moveTo>
                  <a:pt x="0" y="0"/>
                </a:moveTo>
                <a:lnTo>
                  <a:pt x="1656721" y="0"/>
                </a:lnTo>
                <a:lnTo>
                  <a:pt x="1656721" y="731970"/>
                </a:lnTo>
                <a:lnTo>
                  <a:pt x="0" y="73197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1028700" y="3179844"/>
            <a:ext cx="10024178" cy="6083299"/>
            <a:chOff x="0" y="0"/>
            <a:chExt cx="2640113" cy="1602186"/>
          </a:xfrm>
        </p:grpSpPr>
        <p:sp>
          <p:nvSpPr>
            <p:cNvPr name="Freeform 5" id="5"/>
            <p:cNvSpPr/>
            <p:nvPr/>
          </p:nvSpPr>
          <p:spPr>
            <a:xfrm flipH="false" flipV="false" rot="0">
              <a:off x="0" y="0"/>
              <a:ext cx="2640113" cy="1602186"/>
            </a:xfrm>
            <a:custGeom>
              <a:avLst/>
              <a:gdLst/>
              <a:ahLst/>
              <a:cxnLst/>
              <a:rect r="r" b="b" t="t" l="l"/>
              <a:pathLst>
                <a:path h="1602186" w="2640113">
                  <a:moveTo>
                    <a:pt x="39389" y="0"/>
                  </a:moveTo>
                  <a:lnTo>
                    <a:pt x="2600724" y="0"/>
                  </a:lnTo>
                  <a:cubicBezTo>
                    <a:pt x="2622478" y="0"/>
                    <a:pt x="2640113" y="17635"/>
                    <a:pt x="2640113" y="39389"/>
                  </a:cubicBezTo>
                  <a:lnTo>
                    <a:pt x="2640113" y="1562797"/>
                  </a:lnTo>
                  <a:cubicBezTo>
                    <a:pt x="2640113" y="1584551"/>
                    <a:pt x="2622478" y="1602186"/>
                    <a:pt x="2600724" y="1602186"/>
                  </a:cubicBezTo>
                  <a:lnTo>
                    <a:pt x="39389" y="1602186"/>
                  </a:lnTo>
                  <a:cubicBezTo>
                    <a:pt x="17635" y="1602186"/>
                    <a:pt x="0" y="1584551"/>
                    <a:pt x="0" y="1562797"/>
                  </a:cubicBezTo>
                  <a:lnTo>
                    <a:pt x="0" y="39389"/>
                  </a:lnTo>
                  <a:cubicBezTo>
                    <a:pt x="0" y="17635"/>
                    <a:pt x="17635" y="0"/>
                    <a:pt x="39389" y="0"/>
                  </a:cubicBezTo>
                  <a:close/>
                </a:path>
              </a:pathLst>
            </a:custGeom>
            <a:solidFill>
              <a:srgbClr val="F4F4F4"/>
            </a:solidFill>
          </p:spPr>
        </p:sp>
        <p:sp>
          <p:nvSpPr>
            <p:cNvPr name="TextBox 6" id="6"/>
            <p:cNvSpPr txBox="true"/>
            <p:nvPr/>
          </p:nvSpPr>
          <p:spPr>
            <a:xfrm>
              <a:off x="0" y="-247650"/>
              <a:ext cx="2640113" cy="1849836"/>
            </a:xfrm>
            <a:prstGeom prst="rect">
              <a:avLst/>
            </a:prstGeom>
          </p:spPr>
          <p:txBody>
            <a:bodyPr anchor="ctr" rtlCol="false" tIns="50800" lIns="50800" bIns="50800" rIns="50800"/>
            <a:lstStyle/>
            <a:p>
              <a:pPr algn="l">
                <a:lnSpc>
                  <a:spcPts val="3499"/>
                </a:lnSpc>
              </a:pPr>
            </a:p>
            <a:p>
              <a:pPr algn="l">
                <a:lnSpc>
                  <a:spcPts val="3499"/>
                </a:lnSpc>
              </a:pPr>
            </a:p>
            <a:p>
              <a:pPr algn="l" marL="539746" indent="-269873" lvl="1">
                <a:lnSpc>
                  <a:spcPts val="3499"/>
                </a:lnSpc>
                <a:buFont typeface="Arial"/>
                <a:buChar char="•"/>
              </a:pPr>
              <a:r>
                <a:rPr lang="en-US" b="true" sz="2499">
                  <a:solidFill>
                    <a:srgbClr val="000000"/>
                  </a:solidFill>
                  <a:latin typeface="Biski Bold"/>
                  <a:ea typeface="Biski Bold"/>
                  <a:cs typeface="Biski Bold"/>
                  <a:sym typeface="Biski Bold"/>
                </a:rPr>
                <a:t>Optimizer: </a:t>
              </a:r>
              <a:r>
                <a:rPr lang="en-US" sz="2499">
                  <a:solidFill>
                    <a:srgbClr val="000000"/>
                  </a:solidFill>
                  <a:latin typeface="Biski"/>
                  <a:ea typeface="Biski"/>
                  <a:cs typeface="Biski"/>
                  <a:sym typeface="Biski"/>
                </a:rPr>
                <a:t>Adam Optimizer (Adaptive learning rate).</a:t>
              </a:r>
            </a:p>
            <a:p>
              <a:pPr algn="l">
                <a:lnSpc>
                  <a:spcPts val="3499"/>
                </a:lnSpc>
              </a:pPr>
            </a:p>
            <a:p>
              <a:pPr algn="l" marL="539746" indent="-269873" lvl="1">
                <a:lnSpc>
                  <a:spcPts val="3499"/>
                </a:lnSpc>
                <a:buFont typeface="Arial"/>
                <a:buChar char="•"/>
              </a:pPr>
              <a:r>
                <a:rPr lang="en-US" b="true" sz="2499">
                  <a:solidFill>
                    <a:srgbClr val="000000"/>
                  </a:solidFill>
                  <a:latin typeface="Biski Bold"/>
                  <a:ea typeface="Biski Bold"/>
                  <a:cs typeface="Biski Bold"/>
                  <a:sym typeface="Biski Bold"/>
                </a:rPr>
                <a:t>Loss Fu</a:t>
              </a:r>
              <a:r>
                <a:rPr lang="en-US" b="true" sz="2499">
                  <a:solidFill>
                    <a:srgbClr val="000000"/>
                  </a:solidFill>
                  <a:latin typeface="Biski Bold"/>
                  <a:ea typeface="Biski Bold"/>
                  <a:cs typeface="Biski Bold"/>
                  <a:sym typeface="Biski Bold"/>
                </a:rPr>
                <a:t>nction: </a:t>
              </a:r>
              <a:r>
                <a:rPr lang="en-US" sz="2499">
                  <a:solidFill>
                    <a:srgbClr val="000000"/>
                  </a:solidFill>
                  <a:latin typeface="Biski"/>
                  <a:ea typeface="Biski"/>
                  <a:cs typeface="Biski"/>
                  <a:sym typeface="Biski"/>
                </a:rPr>
                <a:t>Categorical Crossentropy.</a:t>
              </a:r>
            </a:p>
            <a:p>
              <a:pPr algn="l">
                <a:lnSpc>
                  <a:spcPts val="3499"/>
                </a:lnSpc>
              </a:pPr>
            </a:p>
            <a:p>
              <a:pPr algn="l" marL="539746" indent="-269873" lvl="1">
                <a:lnSpc>
                  <a:spcPts val="3499"/>
                </a:lnSpc>
                <a:buFont typeface="Arial"/>
                <a:buChar char="•"/>
              </a:pPr>
              <a:r>
                <a:rPr lang="en-US" b="true" sz="2499">
                  <a:solidFill>
                    <a:srgbClr val="000000"/>
                  </a:solidFill>
                  <a:latin typeface="Biski Bold"/>
                  <a:ea typeface="Biski Bold"/>
                  <a:cs typeface="Biski Bold"/>
                  <a:sym typeface="Biski Bold"/>
                </a:rPr>
                <a:t>Overfi</a:t>
              </a:r>
              <a:r>
                <a:rPr lang="en-US" b="true" sz="2499">
                  <a:solidFill>
                    <a:srgbClr val="000000"/>
                  </a:solidFill>
                  <a:latin typeface="Biski Bold"/>
                  <a:ea typeface="Biski Bold"/>
                  <a:cs typeface="Biski Bold"/>
                  <a:sym typeface="Biski Bold"/>
                </a:rPr>
                <a:t>tting Handling:</a:t>
              </a:r>
            </a:p>
            <a:p>
              <a:pPr algn="ctr">
                <a:lnSpc>
                  <a:spcPts val="2939"/>
                </a:lnSpc>
              </a:pPr>
              <a:r>
                <a:rPr lang="en-US" sz="2099">
                  <a:solidFill>
                    <a:srgbClr val="000000"/>
                  </a:solidFill>
                  <a:latin typeface="Biski"/>
                  <a:ea typeface="Biski"/>
                  <a:cs typeface="Biski"/>
                  <a:sym typeface="Biski"/>
                </a:rPr>
                <a:t>     ▪️ Data Augmentation: Random rotation, Zoom, Horizontal Flip, Height/Width Shift.</a:t>
              </a:r>
            </a:p>
            <a:p>
              <a:pPr algn="l">
                <a:lnSpc>
                  <a:spcPts val="2939"/>
                </a:lnSpc>
              </a:pPr>
              <a:r>
                <a:rPr lang="en-US" sz="2099">
                  <a:solidFill>
                    <a:srgbClr val="000000"/>
                  </a:solidFill>
                  <a:latin typeface="Biski"/>
                  <a:ea typeface="Biski"/>
                  <a:cs typeface="Biski"/>
                  <a:sym typeface="Biski"/>
                </a:rPr>
                <a:t>        </a:t>
              </a:r>
              <a:r>
                <a:rPr lang="en-US" sz="2099">
                  <a:solidFill>
                    <a:srgbClr val="000000"/>
                  </a:solidFill>
                  <a:latin typeface="Biski"/>
                  <a:ea typeface="Biski"/>
                  <a:cs typeface="Biski"/>
                  <a:sym typeface="Biski"/>
                </a:rPr>
                <a:t>▪️Dropout: R</a:t>
              </a:r>
              <a:r>
                <a:rPr lang="en-US" sz="2099">
                  <a:solidFill>
                    <a:srgbClr val="000000"/>
                  </a:solidFill>
                  <a:latin typeface="Biski"/>
                  <a:ea typeface="Biski"/>
                  <a:cs typeface="Biski"/>
                  <a:sym typeface="Biski"/>
                </a:rPr>
                <a:t>andomly ignoring neurons during training.</a:t>
              </a:r>
            </a:p>
            <a:p>
              <a:pPr algn="l">
                <a:lnSpc>
                  <a:spcPts val="2939"/>
                </a:lnSpc>
              </a:pPr>
              <a:r>
                <a:rPr lang="en-US" sz="2099">
                  <a:solidFill>
                    <a:srgbClr val="000000"/>
                  </a:solidFill>
                  <a:latin typeface="Biski"/>
                  <a:ea typeface="Biski"/>
                  <a:cs typeface="Biski"/>
                  <a:sym typeface="Biski"/>
                </a:rPr>
                <a:t>        ▪️MaxPooli</a:t>
              </a:r>
              <a:r>
                <a:rPr lang="en-US" sz="2099">
                  <a:solidFill>
                    <a:srgbClr val="000000"/>
                  </a:solidFill>
                  <a:latin typeface="Biski"/>
                  <a:ea typeface="Biski"/>
                  <a:cs typeface="Biski"/>
                  <a:sym typeface="Biski"/>
                </a:rPr>
                <a:t>n</a:t>
              </a:r>
              <a:r>
                <a:rPr lang="en-US" sz="2099">
                  <a:solidFill>
                    <a:srgbClr val="000000"/>
                  </a:solidFill>
                  <a:latin typeface="Biski"/>
                  <a:ea typeface="Biski"/>
                  <a:cs typeface="Biski"/>
                  <a:sym typeface="Biski"/>
                </a:rPr>
                <a:t>g2D (Dimensionality Reduction).</a:t>
              </a:r>
            </a:p>
            <a:p>
              <a:pPr algn="l">
                <a:lnSpc>
                  <a:spcPts val="2939"/>
                </a:lnSpc>
              </a:pPr>
            </a:p>
            <a:p>
              <a:pPr algn="just" marL="539746" indent="-269873" lvl="1">
                <a:lnSpc>
                  <a:spcPts val="3499"/>
                </a:lnSpc>
                <a:spcBef>
                  <a:spcPct val="0"/>
                </a:spcBef>
                <a:buFont typeface="Arial"/>
                <a:buChar char="•"/>
              </a:pPr>
              <a:r>
                <a:rPr lang="en-US" b="true" sz="2499">
                  <a:solidFill>
                    <a:srgbClr val="000000"/>
                  </a:solidFill>
                  <a:latin typeface="Biski Bold"/>
                  <a:ea typeface="Biski Bold"/>
                  <a:cs typeface="Biski Bold"/>
                  <a:sym typeface="Biski Bold"/>
                </a:rPr>
                <a:t>Class Imbalance: </a:t>
              </a:r>
              <a:r>
                <a:rPr lang="en-US" sz="2499">
                  <a:solidFill>
                    <a:srgbClr val="000000"/>
                  </a:solidFill>
                  <a:latin typeface="Biski"/>
                  <a:ea typeface="Biski"/>
                  <a:cs typeface="Biski"/>
                  <a:sym typeface="Biski"/>
                </a:rPr>
                <a:t>Calculated and applied Class Weights to ensure fair learning for all diseases.</a:t>
              </a:r>
            </a:p>
          </p:txBody>
        </p:sp>
      </p:grpSp>
      <p:sp>
        <p:nvSpPr>
          <p:cNvPr name="Freeform 7" id="7"/>
          <p:cNvSpPr/>
          <p:nvPr/>
        </p:nvSpPr>
        <p:spPr>
          <a:xfrm flipH="false" flipV="false" rot="0">
            <a:off x="11931042" y="1909946"/>
            <a:ext cx="6356958" cy="6356958"/>
          </a:xfrm>
          <a:custGeom>
            <a:avLst/>
            <a:gdLst/>
            <a:ahLst/>
            <a:cxnLst/>
            <a:rect r="r" b="b" t="t" l="l"/>
            <a:pathLst>
              <a:path h="6356958" w="6356958">
                <a:moveTo>
                  <a:pt x="0" y="0"/>
                </a:moveTo>
                <a:lnTo>
                  <a:pt x="6356958" y="0"/>
                </a:lnTo>
                <a:lnTo>
                  <a:pt x="6356958" y="6356958"/>
                </a:lnTo>
                <a:lnTo>
                  <a:pt x="0" y="6356958"/>
                </a:lnTo>
                <a:lnTo>
                  <a:pt x="0" y="0"/>
                </a:lnTo>
                <a:close/>
              </a:path>
            </a:pathLst>
          </a:custGeom>
          <a:blipFill>
            <a:blip r:embed="rId6"/>
            <a:stretch>
              <a:fillRect l="0" t="0" r="0" b="0"/>
            </a:stretch>
          </a:blipFill>
        </p:spPr>
      </p:sp>
      <p:sp>
        <p:nvSpPr>
          <p:cNvPr name="TextBox 8" id="8"/>
          <p:cNvSpPr txBox="true"/>
          <p:nvPr/>
        </p:nvSpPr>
        <p:spPr>
          <a:xfrm rot="0">
            <a:off x="2318887" y="1127634"/>
            <a:ext cx="9610899" cy="1345550"/>
          </a:xfrm>
          <a:prstGeom prst="rect">
            <a:avLst/>
          </a:prstGeom>
        </p:spPr>
        <p:txBody>
          <a:bodyPr anchor="t" rtlCol="false" tIns="0" lIns="0" bIns="0" rIns="0">
            <a:spAutoFit/>
          </a:bodyPr>
          <a:lstStyle/>
          <a:p>
            <a:pPr algn="l">
              <a:lnSpc>
                <a:spcPts val="10360"/>
              </a:lnSpc>
            </a:pPr>
            <a:r>
              <a:rPr lang="en-US" sz="7400">
                <a:solidFill>
                  <a:srgbClr val="0FA958"/>
                </a:solidFill>
                <a:latin typeface="Poppins"/>
                <a:ea typeface="Poppins"/>
                <a:cs typeface="Poppins"/>
                <a:sym typeface="Poppins"/>
              </a:rPr>
              <a:t>TRAINING STRATEGY</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8700" y="1028700"/>
            <a:ext cx="875108" cy="875108"/>
          </a:xfrm>
          <a:custGeom>
            <a:avLst/>
            <a:gdLst/>
            <a:ahLst/>
            <a:cxnLst/>
            <a:rect r="r" b="b" t="t" l="l"/>
            <a:pathLst>
              <a:path h="875108" w="875108">
                <a:moveTo>
                  <a:pt x="0" y="0"/>
                </a:moveTo>
                <a:lnTo>
                  <a:pt x="875108" y="0"/>
                </a:lnTo>
                <a:lnTo>
                  <a:pt x="875108" y="875108"/>
                </a:lnTo>
                <a:lnTo>
                  <a:pt x="0" y="87510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028700" y="3857653"/>
            <a:ext cx="7575450" cy="5400647"/>
            <a:chOff x="0" y="0"/>
            <a:chExt cx="1995180" cy="1422393"/>
          </a:xfrm>
        </p:grpSpPr>
        <p:sp>
          <p:nvSpPr>
            <p:cNvPr name="Freeform 4" id="4"/>
            <p:cNvSpPr/>
            <p:nvPr/>
          </p:nvSpPr>
          <p:spPr>
            <a:xfrm flipH="false" flipV="false" rot="0">
              <a:off x="0" y="0"/>
              <a:ext cx="1995180" cy="1422393"/>
            </a:xfrm>
            <a:custGeom>
              <a:avLst/>
              <a:gdLst/>
              <a:ahLst/>
              <a:cxnLst/>
              <a:rect r="r" b="b" t="t" l="l"/>
              <a:pathLst>
                <a:path h="1422393" w="1995180">
                  <a:moveTo>
                    <a:pt x="52121" y="0"/>
                  </a:moveTo>
                  <a:lnTo>
                    <a:pt x="1943060" y="0"/>
                  </a:lnTo>
                  <a:cubicBezTo>
                    <a:pt x="1971845" y="0"/>
                    <a:pt x="1995180" y="23335"/>
                    <a:pt x="1995180" y="52121"/>
                  </a:cubicBezTo>
                  <a:lnTo>
                    <a:pt x="1995180" y="1370272"/>
                  </a:lnTo>
                  <a:cubicBezTo>
                    <a:pt x="1995180" y="1384095"/>
                    <a:pt x="1989689" y="1397352"/>
                    <a:pt x="1979915" y="1407127"/>
                  </a:cubicBezTo>
                  <a:cubicBezTo>
                    <a:pt x="1970140" y="1416901"/>
                    <a:pt x="1956883" y="1422393"/>
                    <a:pt x="1943060" y="1422393"/>
                  </a:cubicBezTo>
                  <a:lnTo>
                    <a:pt x="52121" y="1422393"/>
                  </a:lnTo>
                  <a:cubicBezTo>
                    <a:pt x="23335" y="1422393"/>
                    <a:pt x="0" y="1399058"/>
                    <a:pt x="0" y="1370272"/>
                  </a:cubicBezTo>
                  <a:lnTo>
                    <a:pt x="0" y="52121"/>
                  </a:lnTo>
                  <a:cubicBezTo>
                    <a:pt x="0" y="23335"/>
                    <a:pt x="23335" y="0"/>
                    <a:pt x="52121" y="0"/>
                  </a:cubicBezTo>
                  <a:close/>
                </a:path>
              </a:pathLst>
            </a:custGeom>
            <a:solidFill>
              <a:srgbClr val="F4F4F4"/>
            </a:solidFill>
          </p:spPr>
        </p:sp>
        <p:sp>
          <p:nvSpPr>
            <p:cNvPr name="TextBox 5" id="5"/>
            <p:cNvSpPr txBox="true"/>
            <p:nvPr/>
          </p:nvSpPr>
          <p:spPr>
            <a:xfrm>
              <a:off x="0" y="-295275"/>
              <a:ext cx="1995180" cy="1717668"/>
            </a:xfrm>
            <a:prstGeom prst="rect">
              <a:avLst/>
            </a:prstGeom>
          </p:spPr>
          <p:txBody>
            <a:bodyPr anchor="ctr" rtlCol="false" tIns="50800" lIns="50800" bIns="50800" rIns="50800"/>
            <a:lstStyle/>
            <a:p>
              <a:pPr algn="ctr">
                <a:lnSpc>
                  <a:spcPts val="3919"/>
                </a:lnSpc>
              </a:pPr>
            </a:p>
            <a:p>
              <a:pPr algn="ctr">
                <a:lnSpc>
                  <a:spcPts val="3919"/>
                </a:lnSpc>
                <a:spcBef>
                  <a:spcPct val="0"/>
                </a:spcBef>
              </a:pPr>
              <a:r>
                <a:rPr lang="en-US" sz="2799">
                  <a:solidFill>
                    <a:srgbClr val="000000"/>
                  </a:solidFill>
                  <a:latin typeface="Biski"/>
                  <a:ea typeface="Biski"/>
                  <a:cs typeface="Biski"/>
                  <a:sym typeface="Biski"/>
                </a:rPr>
                <a:t>The model achieved a final Test Accuracy of approximately 91%. As shown in the graph, both training and validation accuracy increased steadily, reaching convergence around 20 epochs. The narrow gap between the train and validation curves indicates that the model generalized well to new data without significant overfitting</a:t>
              </a:r>
            </a:p>
          </p:txBody>
        </p:sp>
      </p:grpSp>
      <p:grpSp>
        <p:nvGrpSpPr>
          <p:cNvPr name="Group 6" id="6"/>
          <p:cNvGrpSpPr/>
          <p:nvPr/>
        </p:nvGrpSpPr>
        <p:grpSpPr>
          <a:xfrm rot="0">
            <a:off x="9683850" y="2766521"/>
            <a:ext cx="7575450" cy="6491779"/>
            <a:chOff x="0" y="0"/>
            <a:chExt cx="1995180" cy="1709769"/>
          </a:xfrm>
        </p:grpSpPr>
        <p:sp>
          <p:nvSpPr>
            <p:cNvPr name="Freeform 7" id="7"/>
            <p:cNvSpPr/>
            <p:nvPr/>
          </p:nvSpPr>
          <p:spPr>
            <a:xfrm flipH="false" flipV="false" rot="0">
              <a:off x="0" y="0"/>
              <a:ext cx="1995180" cy="1709769"/>
            </a:xfrm>
            <a:custGeom>
              <a:avLst/>
              <a:gdLst/>
              <a:ahLst/>
              <a:cxnLst/>
              <a:rect r="r" b="b" t="t" l="l"/>
              <a:pathLst>
                <a:path h="1709769" w="1995180">
                  <a:moveTo>
                    <a:pt x="52121" y="0"/>
                  </a:moveTo>
                  <a:lnTo>
                    <a:pt x="1943060" y="0"/>
                  </a:lnTo>
                  <a:cubicBezTo>
                    <a:pt x="1971845" y="0"/>
                    <a:pt x="1995180" y="23335"/>
                    <a:pt x="1995180" y="52121"/>
                  </a:cubicBezTo>
                  <a:lnTo>
                    <a:pt x="1995180" y="1657648"/>
                  </a:lnTo>
                  <a:cubicBezTo>
                    <a:pt x="1995180" y="1686434"/>
                    <a:pt x="1971845" y="1709769"/>
                    <a:pt x="1943060" y="1709769"/>
                  </a:cubicBezTo>
                  <a:lnTo>
                    <a:pt x="52121" y="1709769"/>
                  </a:lnTo>
                  <a:cubicBezTo>
                    <a:pt x="23335" y="1709769"/>
                    <a:pt x="0" y="1686434"/>
                    <a:pt x="0" y="1657648"/>
                  </a:cubicBezTo>
                  <a:lnTo>
                    <a:pt x="0" y="52121"/>
                  </a:lnTo>
                  <a:cubicBezTo>
                    <a:pt x="0" y="23335"/>
                    <a:pt x="23335" y="0"/>
                    <a:pt x="52121" y="0"/>
                  </a:cubicBezTo>
                  <a:close/>
                </a:path>
              </a:pathLst>
            </a:custGeom>
            <a:solidFill>
              <a:srgbClr val="F4F4F4"/>
            </a:solidFill>
          </p:spPr>
        </p:sp>
        <p:sp>
          <p:nvSpPr>
            <p:cNvPr name="TextBox 8" id="8"/>
            <p:cNvSpPr txBox="true"/>
            <p:nvPr/>
          </p:nvSpPr>
          <p:spPr>
            <a:xfrm>
              <a:off x="0" y="-38100"/>
              <a:ext cx="1995180" cy="1747869"/>
            </a:xfrm>
            <a:prstGeom prst="rect">
              <a:avLst/>
            </a:prstGeom>
          </p:spPr>
          <p:txBody>
            <a:bodyPr anchor="ctr" rtlCol="false" tIns="50800" lIns="50800" bIns="50800" rIns="50800"/>
            <a:lstStyle/>
            <a:p>
              <a:pPr algn="ctr">
                <a:lnSpc>
                  <a:spcPts val="2659"/>
                </a:lnSpc>
                <a:spcBef>
                  <a:spcPct val="0"/>
                </a:spcBef>
              </a:pPr>
            </a:p>
          </p:txBody>
        </p:sp>
      </p:grpSp>
      <p:sp>
        <p:nvSpPr>
          <p:cNvPr name="Freeform 9" id="9"/>
          <p:cNvSpPr/>
          <p:nvPr/>
        </p:nvSpPr>
        <p:spPr>
          <a:xfrm flipH="false" flipV="false" rot="0">
            <a:off x="16384192" y="1028700"/>
            <a:ext cx="875108" cy="875108"/>
          </a:xfrm>
          <a:custGeom>
            <a:avLst/>
            <a:gdLst/>
            <a:ahLst/>
            <a:cxnLst/>
            <a:rect r="r" b="b" t="t" l="l"/>
            <a:pathLst>
              <a:path h="875108" w="875108">
                <a:moveTo>
                  <a:pt x="0" y="0"/>
                </a:moveTo>
                <a:lnTo>
                  <a:pt x="875108" y="0"/>
                </a:lnTo>
                <a:lnTo>
                  <a:pt x="875108" y="875108"/>
                </a:lnTo>
                <a:lnTo>
                  <a:pt x="0" y="87510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10430353" y="3187536"/>
            <a:ext cx="6082444" cy="5649750"/>
          </a:xfrm>
          <a:custGeom>
            <a:avLst/>
            <a:gdLst/>
            <a:ahLst/>
            <a:cxnLst/>
            <a:rect r="r" b="b" t="t" l="l"/>
            <a:pathLst>
              <a:path h="5649750" w="6082444">
                <a:moveTo>
                  <a:pt x="0" y="0"/>
                </a:moveTo>
                <a:lnTo>
                  <a:pt x="6082444" y="0"/>
                </a:lnTo>
                <a:lnTo>
                  <a:pt x="6082444" y="5649750"/>
                </a:lnTo>
                <a:lnTo>
                  <a:pt x="0" y="5649750"/>
                </a:lnTo>
                <a:lnTo>
                  <a:pt x="0" y="0"/>
                </a:lnTo>
                <a:close/>
              </a:path>
            </a:pathLst>
          </a:custGeom>
          <a:blipFill>
            <a:blip r:embed="rId6"/>
            <a:stretch>
              <a:fillRect l="0" t="0" r="0" b="0"/>
            </a:stretch>
          </a:blipFill>
        </p:spPr>
      </p:sp>
      <p:sp>
        <p:nvSpPr>
          <p:cNvPr name="TextBox 11" id="11"/>
          <p:cNvSpPr txBox="true"/>
          <p:nvPr/>
        </p:nvSpPr>
        <p:spPr>
          <a:xfrm rot="0">
            <a:off x="2093356" y="771525"/>
            <a:ext cx="4632777" cy="1595748"/>
          </a:xfrm>
          <a:prstGeom prst="rect">
            <a:avLst/>
          </a:prstGeom>
        </p:spPr>
        <p:txBody>
          <a:bodyPr anchor="t" rtlCol="false" tIns="0" lIns="0" bIns="0" rIns="0">
            <a:spAutoFit/>
          </a:bodyPr>
          <a:lstStyle/>
          <a:p>
            <a:pPr algn="l">
              <a:lnSpc>
                <a:spcPts val="12320"/>
              </a:lnSpc>
            </a:pPr>
            <a:r>
              <a:rPr lang="en-US" sz="8800">
                <a:solidFill>
                  <a:srgbClr val="0FA958"/>
                </a:solidFill>
                <a:latin typeface="Poppins"/>
                <a:ea typeface="Poppins"/>
                <a:cs typeface="Poppins"/>
                <a:sym typeface="Poppins"/>
              </a:rPr>
              <a:t>RESULTS</a:t>
            </a:r>
          </a:p>
        </p:txBody>
      </p:sp>
      <p:sp>
        <p:nvSpPr>
          <p:cNvPr name="TextBox 12" id="12"/>
          <p:cNvSpPr txBox="true"/>
          <p:nvPr/>
        </p:nvSpPr>
        <p:spPr>
          <a:xfrm rot="0">
            <a:off x="1319426" y="3094708"/>
            <a:ext cx="2343844" cy="574616"/>
          </a:xfrm>
          <a:prstGeom prst="rect">
            <a:avLst/>
          </a:prstGeom>
        </p:spPr>
        <p:txBody>
          <a:bodyPr anchor="t" rtlCol="false" tIns="0" lIns="0" bIns="0" rIns="0">
            <a:spAutoFit/>
          </a:bodyPr>
          <a:lstStyle/>
          <a:p>
            <a:pPr algn="l">
              <a:lnSpc>
                <a:spcPts val="4553"/>
              </a:lnSpc>
            </a:pPr>
            <a:r>
              <a:rPr lang="en-US" sz="3252">
                <a:solidFill>
                  <a:srgbClr val="0FA958"/>
                </a:solidFill>
                <a:latin typeface="Poppins"/>
                <a:ea typeface="Poppins"/>
                <a:cs typeface="Poppins"/>
                <a:sym typeface="Poppins"/>
              </a:rPr>
              <a:t>ACCURACY</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DAG7lFMret4</dc:identifier>
  <dcterms:modified xsi:type="dcterms:W3CDTF">2011-08-01T06:04:30Z</dcterms:modified>
  <cp:revision>1</cp:revision>
  <dc:title>Plant disease</dc:title>
</cp:coreProperties>
</file>